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38" r:id="rId5"/>
    <p:sldId id="260" r:id="rId6"/>
    <p:sldId id="370" r:id="rId7"/>
    <p:sldId id="403" r:id="rId8"/>
    <p:sldId id="349" r:id="rId9"/>
    <p:sldId id="410" r:id="rId10"/>
    <p:sldId id="411" r:id="rId11"/>
    <p:sldId id="356" r:id="rId12"/>
    <p:sldId id="386" r:id="rId13"/>
    <p:sldId id="398" r:id="rId14"/>
    <p:sldId id="404" r:id="rId15"/>
    <p:sldId id="409" r:id="rId16"/>
    <p:sldId id="405" r:id="rId17"/>
    <p:sldId id="408" r:id="rId18"/>
    <p:sldId id="412" r:id="rId19"/>
    <p:sldId id="413" r:id="rId20"/>
    <p:sldId id="406" r:id="rId21"/>
    <p:sldId id="414" r:id="rId22"/>
    <p:sldId id="407" r:id="rId23"/>
    <p:sldId id="415" r:id="rId24"/>
    <p:sldId id="399" r:id="rId25"/>
    <p:sldId id="416" r:id="rId26"/>
    <p:sldId id="419" r:id="rId27"/>
    <p:sldId id="421" r:id="rId28"/>
    <p:sldId id="422" r:id="rId29"/>
    <p:sldId id="420" r:id="rId30"/>
    <p:sldId id="300" r:id="rId31"/>
    <p:sldId id="402" r:id="rId32"/>
    <p:sldId id="417" r:id="rId33"/>
    <p:sldId id="418" r:id="rId34"/>
    <p:sldId id="423" r:id="rId35"/>
    <p:sldId id="424" r:id="rId36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11434"/>
    <a:srgbClr val="0092FF"/>
    <a:srgbClr val="C31E3C"/>
    <a:srgbClr val="0000FF"/>
    <a:srgbClr val="F4CCCC"/>
    <a:srgbClr val="083486"/>
    <a:srgbClr val="70AD47"/>
    <a:srgbClr val="FFB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79978" autoAdjust="0"/>
  </p:normalViewPr>
  <p:slideViewPr>
    <p:cSldViewPr snapToGrid="0" snapToObjects="1" showGuides="1">
      <p:cViewPr varScale="1">
        <p:scale>
          <a:sx n="85" d="100"/>
          <a:sy n="85" d="100"/>
        </p:scale>
        <p:origin x="78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2021-02-02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2021-02-02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특징이자 디자인 원칙에 대해서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CrossFS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User-OS-Firmware</a:t>
            </a:r>
            <a:r>
              <a:rPr kumimoji="1" lang="ko-KR" altLang="en-US" dirty="0"/>
              <a:t>상에 모두 존재하는 </a:t>
            </a:r>
            <a:r>
              <a:rPr kumimoji="1" lang="en-US" altLang="ko-KR" dirty="0"/>
              <a:t>FS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LibFS</a:t>
            </a:r>
            <a:r>
              <a:rPr kumimoji="1" lang="en-US" altLang="ko-KR" dirty="0"/>
              <a:t>, OS,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FirmFS</a:t>
            </a:r>
            <a:r>
              <a:rPr kumimoji="1" lang="ko-KR" altLang="en-US" dirty="0"/>
              <a:t>부분으로 나누어서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HostCPU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DeviceCPU</a:t>
            </a:r>
            <a:r>
              <a:rPr kumimoji="1" lang="ko-KR" altLang="en-US" dirty="0"/>
              <a:t>를 서로 </a:t>
            </a:r>
            <a:r>
              <a:rPr kumimoji="1" lang="en-US" altLang="ko-KR" dirty="0"/>
              <a:t>Utilize</a:t>
            </a:r>
            <a:r>
              <a:rPr kumimoji="1" lang="ko-KR" altLang="en-US" dirty="0"/>
              <a:t>하기 </a:t>
            </a:r>
            <a:r>
              <a:rPr kumimoji="1" lang="ko-KR" altLang="en-US" dirty="0" err="1"/>
              <a:t>위함이고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번째로는</a:t>
            </a:r>
            <a:r>
              <a:rPr kumimoji="1" lang="en-US" altLang="ko-KR" dirty="0"/>
              <a:t>, OS bypass, </a:t>
            </a:r>
            <a:r>
              <a:rPr kumimoji="1" lang="ko-KR" altLang="en-US" dirty="0"/>
              <a:t>데이터와 </a:t>
            </a:r>
            <a:r>
              <a:rPr kumimoji="1" lang="en-US" altLang="ko-KR" dirty="0"/>
              <a:t>Control operations</a:t>
            </a:r>
            <a:r>
              <a:rPr kumimoji="1" lang="ko-KR" altLang="en-US" dirty="0"/>
              <a:t>들 모두를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를 거의 거치지 않고 </a:t>
            </a:r>
            <a:r>
              <a:rPr kumimoji="1" lang="en-US" altLang="ko-KR" dirty="0" err="1"/>
              <a:t>LibFS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통해 곧바로 </a:t>
            </a:r>
            <a:r>
              <a:rPr kumimoji="1" lang="en-US" altLang="ko-KR" dirty="0" err="1"/>
              <a:t>FirmFS</a:t>
            </a:r>
            <a:r>
              <a:rPr kumimoji="1" lang="ko-KR" altLang="en-US" dirty="0"/>
              <a:t>에서 처리하게 되어</a:t>
            </a:r>
            <a:endParaRPr kumimoji="1" lang="en-US" altLang="ko-KR" dirty="0"/>
          </a:p>
          <a:p>
            <a:r>
              <a:rPr kumimoji="1" lang="ko-KR" altLang="en-US" dirty="0" err="1"/>
              <a:t>발생하게되는</a:t>
            </a:r>
            <a:r>
              <a:rPr kumimoji="1" lang="ko-KR" altLang="en-US" dirty="0"/>
              <a:t> 시스템 콜 및 </a:t>
            </a:r>
            <a:r>
              <a:rPr kumimoji="1" lang="en-US" altLang="ko-KR" dirty="0"/>
              <a:t>Trap overhead</a:t>
            </a:r>
            <a:r>
              <a:rPr kumimoji="1" lang="ko-KR" altLang="en-US" dirty="0"/>
              <a:t>를 없앤다는 디자인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42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좀 더 구체적으로는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 err="1"/>
              <a:t>LibFS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POSIX</a:t>
            </a:r>
            <a:r>
              <a:rPr kumimoji="1" lang="ko-KR" altLang="en-US" dirty="0"/>
              <a:t>콜들을 </a:t>
            </a:r>
            <a:r>
              <a:rPr kumimoji="1" lang="en-US" altLang="ko-KR" dirty="0" err="1"/>
              <a:t>FirmFS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comman</a:t>
            </a:r>
            <a:r>
              <a:rPr kumimoji="1" lang="ko-KR" altLang="en-US" dirty="0"/>
              <a:t>로 변환해주는 역할을 하게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FirmFS</a:t>
            </a:r>
            <a:r>
              <a:rPr kumimoji="1" lang="ko-KR" altLang="en-US" dirty="0"/>
              <a:t>레벨에서는 받아온 </a:t>
            </a:r>
            <a:r>
              <a:rPr kumimoji="1" lang="en-US" altLang="ko-KR" dirty="0"/>
              <a:t>Command</a:t>
            </a:r>
            <a:r>
              <a:rPr kumimoji="1" lang="ko-KR" altLang="en-US" dirty="0"/>
              <a:t>들을 </a:t>
            </a:r>
            <a:r>
              <a:rPr kumimoji="1" lang="ko-KR" altLang="en-US" dirty="0" err="1"/>
              <a:t>수행하게되고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Storage</a:t>
            </a:r>
            <a:r>
              <a:rPr kumimoji="1" lang="ko-KR" altLang="en-US" dirty="0"/>
              <a:t>에서 제공하는 </a:t>
            </a:r>
            <a:r>
              <a:rPr kumimoji="1" lang="en-US" altLang="ko-KR" dirty="0"/>
              <a:t>I/</a:t>
            </a:r>
            <a:r>
              <a:rPr kumimoji="1" lang="en-US" altLang="ko-KR" dirty="0" err="1"/>
              <a:t>Oqueue</a:t>
            </a:r>
            <a:r>
              <a:rPr kumimoji="1" lang="ko-KR" altLang="en-US" dirty="0"/>
              <a:t>들을 통해서 수행하게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58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세번째는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 err="1"/>
              <a:t>CrossFS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Filedescriptor</a:t>
            </a:r>
            <a:r>
              <a:rPr kumimoji="1" lang="ko-KR" altLang="en-US" dirty="0"/>
              <a:t>레벨에서 </a:t>
            </a:r>
            <a:r>
              <a:rPr kumimoji="1" lang="en-US" altLang="ko-KR" dirty="0"/>
              <a:t>lock</a:t>
            </a:r>
            <a:r>
              <a:rPr kumimoji="1" lang="ko-KR" altLang="en-US" dirty="0"/>
              <a:t>을 잡는다는 내용입니다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저자가 말하길</a:t>
            </a:r>
            <a:r>
              <a:rPr kumimoji="1" lang="en-US" altLang="ko-KR" dirty="0"/>
              <a:t>, File descriptor</a:t>
            </a:r>
            <a:r>
              <a:rPr kumimoji="1" lang="ko-KR" altLang="en-US" dirty="0"/>
              <a:t>자체가 이미 </a:t>
            </a:r>
            <a:r>
              <a:rPr kumimoji="1" lang="en-US" altLang="ko-KR" dirty="0"/>
              <a:t>Application </a:t>
            </a:r>
            <a:r>
              <a:rPr kumimoji="1" lang="ko-KR" altLang="en-US" dirty="0"/>
              <a:t>레벨에서 제공되는 추상화 이기도 하고</a:t>
            </a:r>
            <a:r>
              <a:rPr kumimoji="1" lang="en-US" altLang="ko-KR" dirty="0"/>
              <a:t>,</a:t>
            </a:r>
          </a:p>
          <a:p>
            <a:pPr algn="l"/>
            <a:r>
              <a:rPr kumimoji="1" lang="ko-KR" altLang="en-US" dirty="0"/>
              <a:t>이미 같은 파일의 같은 블록에 대해 접근하려고 할 때</a:t>
            </a:r>
            <a:r>
              <a:rPr kumimoji="1" lang="en-US" altLang="ko-KR" dirty="0"/>
              <a:t>, Application</a:t>
            </a:r>
            <a:r>
              <a:rPr kumimoji="1" lang="ko-KR" altLang="en-US" dirty="0"/>
              <a:t>레벨에서 </a:t>
            </a:r>
            <a:r>
              <a:rPr kumimoji="1" lang="en-US" altLang="ko-KR" dirty="0"/>
              <a:t>FD</a:t>
            </a:r>
            <a:r>
              <a:rPr kumimoji="1" lang="ko-KR" altLang="en-US" dirty="0"/>
              <a:t>에 자동적으로 의존해여서 </a:t>
            </a:r>
            <a:r>
              <a:rPr kumimoji="1" lang="ko-KR" altLang="en-US" dirty="0" err="1"/>
              <a:t>락을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잡는것을</a:t>
            </a:r>
            <a:r>
              <a:rPr kumimoji="1" lang="ko-KR" altLang="en-US" dirty="0"/>
              <a:t> 발견해 이렇게 디자인 했다고 합니다</a:t>
            </a:r>
            <a:r>
              <a:rPr kumimoji="1" lang="en-US" altLang="ko-KR" dirty="0"/>
              <a:t>.(Level DB, MYSQL, </a:t>
            </a:r>
            <a:r>
              <a:rPr kumimoji="1" lang="en-US" altLang="ko-KR" dirty="0" err="1"/>
              <a:t>RocksDB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03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파일 </a:t>
            </a:r>
            <a:r>
              <a:rPr kumimoji="1" lang="ko-KR" altLang="en-US" dirty="0" err="1"/>
              <a:t>디스크립터를</a:t>
            </a:r>
            <a:r>
              <a:rPr kumimoji="1" lang="ko-KR" altLang="en-US" dirty="0"/>
              <a:t> 가지고 파일의 한 블록으로 추상화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이것을 그대로 </a:t>
            </a:r>
            <a:r>
              <a:rPr kumimoji="1" lang="en-US" altLang="ko-KR" dirty="0"/>
              <a:t>I/O request queue</a:t>
            </a:r>
            <a:r>
              <a:rPr kumimoji="1" lang="ko-KR" altLang="en-US" dirty="0"/>
              <a:t>에 넣겠다는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만든 </a:t>
            </a:r>
            <a:r>
              <a:rPr kumimoji="1" lang="en-US" altLang="ko-KR" dirty="0"/>
              <a:t>queue</a:t>
            </a:r>
            <a:r>
              <a:rPr kumimoji="1" lang="ko-KR" altLang="en-US" dirty="0"/>
              <a:t>가 이제 </a:t>
            </a:r>
            <a:r>
              <a:rPr kumimoji="1" lang="en-US" altLang="ko-KR" dirty="0"/>
              <a:t>Cross</a:t>
            </a:r>
            <a:r>
              <a:rPr kumimoji="1" lang="ko-KR" altLang="en-US" dirty="0"/>
              <a:t> </a:t>
            </a:r>
            <a:r>
              <a:rPr kumimoji="1" lang="en-US" altLang="ko-KR" dirty="0"/>
              <a:t>FS</a:t>
            </a:r>
            <a:r>
              <a:rPr kumimoji="1" lang="ko-KR" altLang="en-US" dirty="0"/>
              <a:t>에서 말하는 </a:t>
            </a:r>
            <a:r>
              <a:rPr kumimoji="1" lang="en-US" altLang="ko-KR" dirty="0"/>
              <a:t>FD-queue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</a:t>
            </a:r>
            <a:r>
              <a:rPr kumimoji="1" lang="en-US" altLang="ko-KR" dirty="0"/>
              <a:t>FD-queue</a:t>
            </a:r>
            <a:r>
              <a:rPr kumimoji="1" lang="ko-KR" altLang="en-US" dirty="0"/>
              <a:t>는 같은 블록에 대한 </a:t>
            </a:r>
            <a:r>
              <a:rPr kumimoji="1" lang="en-US" altLang="ko-KR" dirty="0"/>
              <a:t>IO</a:t>
            </a:r>
            <a:r>
              <a:rPr kumimoji="1" lang="ko-KR" altLang="en-US" dirty="0"/>
              <a:t>에 대해서는 같은 큐에 </a:t>
            </a:r>
            <a:r>
              <a:rPr kumimoji="1" lang="en-US" altLang="ko-KR" dirty="0" err="1"/>
              <a:t>fd</a:t>
            </a:r>
            <a:r>
              <a:rPr kumimoji="1" lang="ko-KR" altLang="en-US" dirty="0"/>
              <a:t>가 들어가게 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다른 블록에 대한 </a:t>
            </a:r>
            <a:r>
              <a:rPr kumimoji="1" lang="en-US" altLang="ko-KR" dirty="0"/>
              <a:t>IO</a:t>
            </a:r>
            <a:r>
              <a:rPr kumimoji="1" lang="ko-KR" altLang="en-US" dirty="0"/>
              <a:t>의 경우에 다른 큐에 </a:t>
            </a:r>
            <a:r>
              <a:rPr kumimoji="1" lang="en-US" altLang="ko-KR" dirty="0" err="1"/>
              <a:t>fd</a:t>
            </a:r>
            <a:r>
              <a:rPr kumimoji="1" lang="ko-KR" altLang="en-US" dirty="0"/>
              <a:t>가 들어가게 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37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그런데 이제 한가지 궁금점이</a:t>
            </a:r>
            <a:endParaRPr kumimoji="1" lang="en-US" altLang="ko-KR" dirty="0"/>
          </a:p>
          <a:p>
            <a:r>
              <a:rPr kumimoji="1" lang="ko-KR" altLang="en-US" dirty="0"/>
              <a:t>그렇게 되면</a:t>
            </a:r>
            <a:r>
              <a:rPr kumimoji="1" lang="en-US" altLang="ko-KR" dirty="0"/>
              <a:t>, overlapping block</a:t>
            </a:r>
            <a:r>
              <a:rPr kumimoji="1" lang="ko-KR" altLang="en-US" dirty="0"/>
              <a:t>에 대해서</a:t>
            </a:r>
            <a:r>
              <a:rPr kumimoji="1" lang="en-US" altLang="ko-KR" dirty="0"/>
              <a:t>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305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06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15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7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67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CrossFS-ioctl</a:t>
            </a:r>
            <a:r>
              <a:rPr lang="en-US" altLang="ko-KR" dirty="0"/>
              <a:t> uses IOCTL commands bypassing VFS but with OS traps, whereas </a:t>
            </a:r>
            <a:r>
              <a:rPr lang="en-US" altLang="ko-KR" dirty="0" err="1"/>
              <a:t>CrossFS</a:t>
            </a:r>
            <a:r>
              <a:rPr lang="en-US" altLang="ko-KR" dirty="0"/>
              <a:t>-direct avoids OS traps and VFS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25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1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CrossFS-ioctl</a:t>
            </a:r>
            <a:r>
              <a:rPr lang="en-US" altLang="ko-KR" dirty="0"/>
              <a:t> uses IOCTL commands bypassing VFS but with OS traps, whereas </a:t>
            </a:r>
            <a:r>
              <a:rPr lang="en-US" altLang="ko-KR" dirty="0" err="1"/>
              <a:t>CrossFS</a:t>
            </a:r>
            <a:r>
              <a:rPr lang="en-US" altLang="ko-KR" dirty="0"/>
              <a:t>-direct avoids OS traps and VFS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692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138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42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184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741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29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7C9E7241-099D-4F77-97B8-4D6690C95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말하는 </a:t>
            </a:r>
            <a:r>
              <a:rPr lang="en-US" altLang="ko-KR" dirty="0"/>
              <a:t>Concurrency </a:t>
            </a:r>
            <a:r>
              <a:rPr lang="ko-KR" altLang="en-US" dirty="0"/>
              <a:t>성능에서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Main Bottle neck</a:t>
            </a:r>
            <a:r>
              <a:rPr lang="ko-KR" altLang="en-US" dirty="0"/>
              <a:t>이 있습니다</a:t>
            </a:r>
            <a:endParaRPr lang="en-US" altLang="ko-KR" dirty="0"/>
          </a:p>
          <a:p>
            <a:r>
              <a:rPr lang="ko-KR" altLang="en-US" dirty="0"/>
              <a:t>먼저 그림은 </a:t>
            </a:r>
            <a:r>
              <a:rPr lang="en-US" altLang="ko-KR" dirty="0"/>
              <a:t>2</a:t>
            </a:r>
            <a:r>
              <a:rPr lang="ko-KR" altLang="en-US" dirty="0"/>
              <a:t>개의 쓰레드가 한 개의 공유파일에 접근하려고 하는데</a:t>
            </a:r>
            <a:r>
              <a:rPr lang="en-US" altLang="ko-KR" dirty="0"/>
              <a:t>, </a:t>
            </a:r>
            <a:r>
              <a:rPr lang="ko-KR" altLang="en-US" dirty="0"/>
              <a:t>이때 서로 다른 블록에 접근하려고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System Call </a:t>
            </a:r>
            <a:r>
              <a:rPr lang="ko-KR" altLang="en-US" dirty="0"/>
              <a:t>을 먼저 호출합니다</a:t>
            </a:r>
            <a:r>
              <a:rPr lang="en-US" altLang="ko-KR" dirty="0"/>
              <a:t>, Trap</a:t>
            </a:r>
            <a:r>
              <a:rPr lang="ko-KR" altLang="en-US" dirty="0"/>
              <a:t>이 걸리게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서로 다른 블록임에도 불구하고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아이노드</a:t>
            </a:r>
            <a:r>
              <a:rPr lang="ko-KR" altLang="en-US" dirty="0"/>
              <a:t> 레벨에서 </a:t>
            </a:r>
            <a:r>
              <a:rPr lang="ko-KR" altLang="en-US" dirty="0" err="1"/>
              <a:t>락이</a:t>
            </a:r>
            <a:r>
              <a:rPr lang="ko-KR" altLang="en-US" dirty="0"/>
              <a:t> 잡히게 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18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434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B9A7901-B9A3-423A-A415-AD8CF7E70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Main </a:t>
            </a:r>
            <a:r>
              <a:rPr lang="en-US" altLang="ko-KR" dirty="0" err="1"/>
              <a:t>BottleNeck</a:t>
            </a:r>
            <a:r>
              <a:rPr lang="en-US" altLang="ko-KR" dirty="0"/>
              <a:t> </a:t>
            </a:r>
            <a:r>
              <a:rPr lang="ko-KR" altLang="en-US" dirty="0"/>
              <a:t>이 있었는데</a:t>
            </a:r>
            <a:r>
              <a:rPr lang="en-US" altLang="ko-KR" dirty="0"/>
              <a:t>, </a:t>
            </a:r>
            <a:r>
              <a:rPr lang="ko-KR" altLang="en-US" dirty="0"/>
              <a:t>마지막 하나는 </a:t>
            </a:r>
            <a:r>
              <a:rPr lang="ko-KR" altLang="en-US" dirty="0" err="1"/>
              <a:t>하드웨어적인</a:t>
            </a:r>
            <a:r>
              <a:rPr lang="ko-KR" altLang="en-US" dirty="0"/>
              <a:t> 관점입니다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최근 스토리지 디바이스에 </a:t>
            </a:r>
            <a:r>
              <a:rPr lang="en-US" altLang="ko-KR" dirty="0"/>
              <a:t>SSD</a:t>
            </a:r>
            <a:r>
              <a:rPr lang="ko-KR" altLang="en-US" dirty="0"/>
              <a:t>말고도 </a:t>
            </a:r>
            <a:r>
              <a:rPr lang="en-US" altLang="ko-KR" dirty="0"/>
              <a:t>NVM</a:t>
            </a:r>
            <a:r>
              <a:rPr lang="ko-KR" altLang="en-US" dirty="0"/>
              <a:t>을 사용하는 경우가 많아졌고</a:t>
            </a:r>
            <a:r>
              <a:rPr lang="en-US" altLang="ko-KR" dirty="0"/>
              <a:t>,</a:t>
            </a:r>
            <a:r>
              <a:rPr lang="ko-KR" altLang="en-US" dirty="0"/>
              <a:t> 성능도 빵빵한데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소프트웨어가 그것을 적절히 활용하지 못하고 있다는 주장입니다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구체적으로</a:t>
            </a:r>
            <a:r>
              <a:rPr lang="en-US" altLang="ko-KR" dirty="0"/>
              <a:t>, Lack support for leveraging host and device level compute </a:t>
            </a:r>
            <a:r>
              <a:rPr lang="ko-KR" altLang="en-US" dirty="0"/>
              <a:t>에서</a:t>
            </a:r>
            <a:r>
              <a:rPr lang="en-US" altLang="ko-KR" dirty="0"/>
              <a:t>,. Device CPU</a:t>
            </a:r>
            <a:r>
              <a:rPr lang="ko-KR" altLang="en-US" dirty="0"/>
              <a:t>와 </a:t>
            </a:r>
            <a:r>
              <a:rPr lang="en-US" altLang="ko-KR" dirty="0" err="1"/>
              <a:t>HostCPU</a:t>
            </a:r>
            <a:r>
              <a:rPr lang="ko-KR" altLang="en-US" dirty="0"/>
              <a:t>가 엄청난 차이가 있는데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기존에 있는 </a:t>
            </a:r>
            <a:r>
              <a:rPr lang="en-US" altLang="ko-KR" dirty="0"/>
              <a:t>FS</a:t>
            </a:r>
            <a:r>
              <a:rPr lang="ko-KR" altLang="en-US" dirty="0"/>
              <a:t>들은 호스트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 err="1"/>
              <a:t>DeviceCPU</a:t>
            </a:r>
            <a:r>
              <a:rPr lang="ko-KR" altLang="en-US" dirty="0"/>
              <a:t>간에 성능 분배를</a:t>
            </a:r>
            <a:r>
              <a:rPr lang="en-US" altLang="ko-KR" dirty="0"/>
              <a:t>, Utilize</a:t>
            </a:r>
            <a:r>
              <a:rPr lang="ko-KR" altLang="en-US" dirty="0"/>
              <a:t>를 하지 </a:t>
            </a:r>
            <a:r>
              <a:rPr lang="ko-KR" altLang="en-US" dirty="0" err="1"/>
              <a:t>못한다는것이</a:t>
            </a:r>
            <a:r>
              <a:rPr lang="ko-KR" altLang="en-US" dirty="0"/>
              <a:t> 마지막 </a:t>
            </a:r>
            <a:r>
              <a:rPr lang="en-US" altLang="ko-KR" dirty="0"/>
              <a:t>Bottleneck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22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기존에 존재하는 </a:t>
            </a:r>
            <a:r>
              <a:rPr kumimoji="1" lang="en-US" altLang="ko-KR" dirty="0" err="1"/>
              <a:t>KernelFS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UserFS</a:t>
            </a:r>
            <a:r>
              <a:rPr kumimoji="1" lang="en-US" altLang="ko-KR" dirty="0"/>
              <a:t>, Firmware FS</a:t>
            </a:r>
            <a:r>
              <a:rPr kumimoji="1" lang="ko-KR" altLang="en-US" dirty="0"/>
              <a:t>구조인데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기본적으로 </a:t>
            </a:r>
            <a:r>
              <a:rPr kumimoji="1" lang="en-US" altLang="ko-KR" dirty="0" err="1"/>
              <a:t>KernelFS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을 통해서</a:t>
            </a:r>
            <a:r>
              <a:rPr kumimoji="1" lang="en-US" altLang="ko-KR" dirty="0"/>
              <a:t>, Trap</a:t>
            </a:r>
            <a:r>
              <a:rPr kumimoji="1" lang="ko-KR" altLang="en-US" dirty="0"/>
              <a:t>을 거쳐 스토리지로 내려갑니다</a:t>
            </a:r>
            <a:r>
              <a:rPr kumimoji="1" lang="en-US" altLang="ko-KR" dirty="0"/>
              <a:t>. Direct Access</a:t>
            </a:r>
            <a:r>
              <a:rPr kumimoji="1" lang="ko-KR" altLang="en-US" dirty="0"/>
              <a:t>는 안되고 있죠</a:t>
            </a:r>
            <a:endParaRPr kumimoji="1" lang="en-US" altLang="ko-KR" dirty="0"/>
          </a:p>
          <a:p>
            <a:r>
              <a:rPr kumimoji="1" lang="en-US" altLang="ko-KR" dirty="0" err="1"/>
              <a:t>UserFS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Application level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를 구현하는데</a:t>
            </a:r>
            <a:r>
              <a:rPr kumimoji="1" lang="en-US" altLang="ko-KR" dirty="0"/>
              <a:t>, Data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operations</a:t>
            </a:r>
            <a:r>
              <a:rPr kumimoji="1" lang="ko-KR" altLang="en-US" dirty="0"/>
              <a:t>들은 </a:t>
            </a:r>
            <a:r>
              <a:rPr kumimoji="1" lang="en-US" altLang="ko-KR" dirty="0"/>
              <a:t>Direct</a:t>
            </a:r>
            <a:r>
              <a:rPr kumimoji="1" lang="ko-KR" altLang="en-US" dirty="0"/>
              <a:t>하게 가는데</a:t>
            </a:r>
            <a:r>
              <a:rPr kumimoji="1" lang="en-US" altLang="ko-KR" dirty="0"/>
              <a:t>, Control </a:t>
            </a:r>
            <a:r>
              <a:rPr kumimoji="1" lang="ko-KR" altLang="en-US" dirty="0"/>
              <a:t>부분에서는 </a:t>
            </a:r>
            <a:r>
              <a:rPr kumimoji="1" lang="en-US" altLang="ko-KR" dirty="0"/>
              <a:t>Application</a:t>
            </a:r>
            <a:r>
              <a:rPr kumimoji="1" lang="ko-KR" altLang="en-US" dirty="0"/>
              <a:t>레벨이다 보니 </a:t>
            </a:r>
            <a:r>
              <a:rPr kumimoji="1" lang="en-US" altLang="ko-KR" dirty="0"/>
              <a:t>OS,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Trusted FS Server </a:t>
            </a:r>
            <a:r>
              <a:rPr kumimoji="1" lang="ko-KR" altLang="en-US" dirty="0"/>
              <a:t>를 통해서 데이터 이외의 명령들은</a:t>
            </a:r>
            <a:endParaRPr kumimoji="1" lang="en-US" altLang="ko-KR" dirty="0"/>
          </a:p>
          <a:p>
            <a:r>
              <a:rPr kumimoji="1" lang="ko-KR" altLang="en-US" dirty="0"/>
              <a:t>신뢰성을 얻은 다음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로 접근이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FirmwareFS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아예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를 스토리지 레벨로 </a:t>
            </a:r>
            <a:r>
              <a:rPr kumimoji="1" lang="ko-KR" altLang="en-US" dirty="0" err="1"/>
              <a:t>내려버린것인데요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이때는 </a:t>
            </a:r>
            <a:r>
              <a:rPr kumimoji="1" lang="en-US" altLang="ko-KR" dirty="0"/>
              <a:t>Storage </a:t>
            </a:r>
            <a:r>
              <a:rPr kumimoji="1" lang="ko-KR" altLang="en-US" dirty="0"/>
              <a:t>자원을 사용하게 된다는 단점이 있다고 </a:t>
            </a:r>
            <a:r>
              <a:rPr kumimoji="1" lang="en-US" altLang="ko-KR" dirty="0"/>
              <a:t>Motivation </a:t>
            </a:r>
            <a:r>
              <a:rPr kumimoji="1" lang="ko-KR" altLang="en-US" dirty="0"/>
              <a:t>부분에서 저자가 언급했습니다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78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 그래서 정리를 해보자면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5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이쯤되면</a:t>
            </a:r>
            <a:r>
              <a:rPr kumimoji="1" lang="ko-KR" altLang="en-US" dirty="0"/>
              <a:t> 이런 생각이 듭니다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??? : “</a:t>
            </a:r>
            <a:r>
              <a:rPr kumimoji="1" lang="ko-KR" altLang="en-US" dirty="0"/>
              <a:t>참 건방지네</a:t>
            </a:r>
            <a:r>
              <a:rPr kumimoji="1" lang="en-US" altLang="ko-KR" dirty="0"/>
              <a:t>? </a:t>
            </a:r>
            <a:r>
              <a:rPr kumimoji="1" lang="ko-KR" altLang="en-US" dirty="0"/>
              <a:t>그래서 얼마나 좋아졌는데</a:t>
            </a:r>
            <a:r>
              <a:rPr kumimoji="1" lang="en-US" altLang="ko-KR" dirty="0"/>
              <a:t>?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어떻게 설계를 했는데</a:t>
            </a:r>
            <a:r>
              <a:rPr kumimoji="1" lang="en-US" altLang="ko-KR" dirty="0"/>
              <a:t>?”</a:t>
            </a:r>
          </a:p>
          <a:p>
            <a:r>
              <a:rPr kumimoji="1" lang="ko-KR" altLang="en-US" dirty="0"/>
              <a:t>라는 생각이 드는데요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간단하게 얼마나 좋아졌고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그뒤에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이사람들이</a:t>
            </a:r>
            <a:r>
              <a:rPr kumimoji="1" lang="ko-KR" altLang="en-US" dirty="0"/>
              <a:t> 어떻게 설계했는지 알아보겠습니다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endParaRPr kumimoji="1" lang="en-US" altLang="ko-KR" dirty="0"/>
          </a:p>
          <a:p>
            <a:r>
              <a:rPr kumimoji="1" lang="en-US" altLang="ko-KR" dirty="0" err="1"/>
              <a:t>CrossFS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ioctl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자신들이 말한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메인 </a:t>
            </a:r>
            <a:r>
              <a:rPr kumimoji="1" lang="en-US" altLang="ko-KR" dirty="0"/>
              <a:t>Bottleneck</a:t>
            </a:r>
            <a:r>
              <a:rPr kumimoji="1" lang="ko-KR" altLang="en-US" dirty="0"/>
              <a:t>을 피하고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disjoint</a:t>
            </a:r>
            <a:r>
              <a:rPr kumimoji="1" lang="ko-KR" altLang="en-US" dirty="0"/>
              <a:t>블록에 대해서 접근을 허용해주었더니 </a:t>
            </a:r>
            <a:endParaRPr kumimoji="1" lang="en-US" altLang="ko-KR" dirty="0"/>
          </a:p>
          <a:p>
            <a:r>
              <a:rPr kumimoji="1" lang="en-US" altLang="ko-KR" dirty="0"/>
              <a:t>12GB</a:t>
            </a:r>
            <a:r>
              <a:rPr kumimoji="1" lang="ko-KR" altLang="en-US" dirty="0"/>
              <a:t>파일에 대해서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writer</a:t>
            </a:r>
            <a:r>
              <a:rPr kumimoji="1" lang="ko-KR" altLang="en-US" dirty="0"/>
              <a:t>가 존재할 때 </a:t>
            </a:r>
            <a:r>
              <a:rPr kumimoji="1" lang="en-US" altLang="ko-KR" dirty="0"/>
              <a:t>Reader </a:t>
            </a:r>
            <a:r>
              <a:rPr kumimoji="1" lang="ko-KR" altLang="en-US" dirty="0"/>
              <a:t>의 읽기 </a:t>
            </a:r>
            <a:r>
              <a:rPr kumimoji="1" lang="en-US" altLang="ko-KR" dirty="0" err="1"/>
              <a:t>througput</a:t>
            </a:r>
            <a:r>
              <a:rPr kumimoji="1" lang="ko-KR" altLang="en-US" dirty="0"/>
              <a:t>을 살펴보았더니</a:t>
            </a:r>
            <a:endParaRPr kumimoji="1" lang="en-US" altLang="ko-KR" dirty="0"/>
          </a:p>
          <a:p>
            <a:r>
              <a:rPr kumimoji="1" lang="ko-KR" altLang="en-US" dirty="0"/>
              <a:t>혼자 더 많이 좋아지는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마치 </a:t>
            </a:r>
            <a:r>
              <a:rPr kumimoji="1" lang="ko-KR" altLang="en-US" dirty="0" err="1"/>
              <a:t>사기치는것</a:t>
            </a:r>
            <a:r>
              <a:rPr kumimoji="1" lang="en-US" altLang="ko-KR" dirty="0"/>
              <a:t>(?)</a:t>
            </a:r>
            <a:r>
              <a:rPr kumimoji="1" lang="ko-KR" altLang="en-US" dirty="0"/>
              <a:t>과 같은 그래프를 보였습니다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For achieving high performance direct-I/O, disaggregate file system(user, kernel, Firmware) to exploit host and device-level computing capabilities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1087"/>
            <a:ext cx="5810568" cy="50358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544-5113-4CCA-81A6-E98C8DE480F1}"/>
              </a:ext>
            </a:extLst>
          </p:cNvPr>
          <p:cNvSpPr/>
          <p:nvPr/>
        </p:nvSpPr>
        <p:spPr>
          <a:xfrm>
            <a:off x="6265024" y="2056708"/>
            <a:ext cx="4148975" cy="222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8D81B2-D7EF-489D-93B6-A1315C22F214}"/>
              </a:ext>
            </a:extLst>
          </p:cNvPr>
          <p:cNvSpPr/>
          <p:nvPr/>
        </p:nvSpPr>
        <p:spPr>
          <a:xfrm>
            <a:off x="6265024" y="4337019"/>
            <a:ext cx="5530736" cy="1553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FF4BE6-C2E2-43D1-8209-F0E5CEBEE94B}"/>
              </a:ext>
            </a:extLst>
          </p:cNvPr>
          <p:cNvSpPr/>
          <p:nvPr/>
        </p:nvSpPr>
        <p:spPr>
          <a:xfrm>
            <a:off x="10484644" y="2064669"/>
            <a:ext cx="1311115" cy="2215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POSIX I/O call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LibFS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FirmFS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I/O commands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E7C483-80D8-43E2-8268-71A1B951DBF3}"/>
              </a:ext>
            </a:extLst>
          </p:cNvPr>
          <p:cNvSpPr/>
          <p:nvPr/>
        </p:nvSpPr>
        <p:spPr>
          <a:xfrm>
            <a:off x="6238126" y="1417491"/>
            <a:ext cx="4582274" cy="20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BE9603-34CA-4C42-A1B8-58CE0E156928}"/>
              </a:ext>
            </a:extLst>
          </p:cNvPr>
          <p:cNvSpPr/>
          <p:nvPr/>
        </p:nvSpPr>
        <p:spPr>
          <a:xfrm>
            <a:off x="6238126" y="3361961"/>
            <a:ext cx="4056494" cy="989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682202"/>
            <a:ext cx="87825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OS-bypass for data-plane and control-plane operations</a:t>
            </a:r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2B824-EA37-4AFB-AC31-AAC953E4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35" y="1497239"/>
            <a:ext cx="852606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9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  <a:p>
            <a:pPr lvl="1"/>
            <a:r>
              <a:rPr lang="en-US" altLang="ko-KR" sz="2000" b="1" dirty="0"/>
              <a:t>File descriptor : A fundamental unit of synchronization (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/>
              <a:t>FD-queue)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7ECF-7D98-4D8B-8BC0-8B24D13F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03" y="1766220"/>
            <a:ext cx="8616097" cy="45692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77EA0C-455B-454E-A5E9-749DAB6D3DAF}"/>
              </a:ext>
            </a:extLst>
          </p:cNvPr>
          <p:cNvGrpSpPr/>
          <p:nvPr/>
        </p:nvGrpSpPr>
        <p:grpSpPr>
          <a:xfrm>
            <a:off x="2538413" y="2638424"/>
            <a:ext cx="205864" cy="190501"/>
            <a:chOff x="1200150" y="2581274"/>
            <a:chExt cx="319088" cy="2952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F64C6B-3584-4A8A-BDE9-3A1FD175D561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 descr="재생">
              <a:extLst>
                <a:ext uri="{FF2B5EF4-FFF2-40B4-BE49-F238E27FC236}">
                  <a16:creationId xmlns:a16="http://schemas.microsoft.com/office/drawing/2014/main" id="{6A4CE9EB-3CE7-4E29-8D2D-D14FF6E6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0CD41-CECD-40F5-BA3B-8DA8F15F54F7}"/>
              </a:ext>
            </a:extLst>
          </p:cNvPr>
          <p:cNvSpPr/>
          <p:nvPr/>
        </p:nvSpPr>
        <p:spPr>
          <a:xfrm>
            <a:off x="2962275" y="4257675"/>
            <a:ext cx="426720" cy="2819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/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49EFC4-6942-473A-8DD7-D791A9278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480369"/>
                <a:ext cx="7429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/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AD5B26-04E0-4E47-8D33-7DF5CED28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42" y="2733674"/>
                <a:ext cx="74295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/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E55662-301E-4D8B-8A57-77FB7E0C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926" y="2501590"/>
                <a:ext cx="7429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/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𝑂𝑝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9B161-C139-4BF0-BE97-0567CB91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122" y="2802313"/>
                <a:ext cx="7429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D39529-0878-4932-A9DE-64F14C21768A}"/>
              </a:ext>
            </a:extLst>
          </p:cNvPr>
          <p:cNvSpPr/>
          <p:nvPr/>
        </p:nvSpPr>
        <p:spPr>
          <a:xfrm>
            <a:off x="4410075" y="4271010"/>
            <a:ext cx="426720" cy="281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DE18E-D863-4035-9D7F-848F0C5B31FC}"/>
              </a:ext>
            </a:extLst>
          </p:cNvPr>
          <p:cNvGrpSpPr/>
          <p:nvPr/>
        </p:nvGrpSpPr>
        <p:grpSpPr>
          <a:xfrm>
            <a:off x="6518918" y="2636518"/>
            <a:ext cx="205864" cy="190501"/>
            <a:chOff x="1200150" y="2581274"/>
            <a:chExt cx="319088" cy="295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AFC288-7DD7-468A-B028-8A7879433A9E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재생">
              <a:extLst>
                <a:ext uri="{FF2B5EF4-FFF2-40B4-BE49-F238E27FC236}">
                  <a16:creationId xmlns:a16="http://schemas.microsoft.com/office/drawing/2014/main" id="{939FD9FC-F147-42E5-A412-6D8C8ACB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/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ED0611-E5FD-4386-91F4-BF3E52C5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058" y="4227314"/>
                <a:ext cx="7770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/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6D44A-5CDA-4813-80F3-CB44DEBC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03" y="4213979"/>
                <a:ext cx="7770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0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E15DB-445F-48FC-A2ED-89D6228B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" y="1806348"/>
            <a:ext cx="8059236" cy="439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88F36B-FD65-414C-AEF1-B6E97561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738704"/>
            <a:ext cx="2210343" cy="2210343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59C0A0D-A8A1-4C46-8D4E-313475EC21CB}"/>
              </a:ext>
            </a:extLst>
          </p:cNvPr>
          <p:cNvSpPr/>
          <p:nvPr/>
        </p:nvSpPr>
        <p:spPr>
          <a:xfrm>
            <a:off x="9004537" y="2266950"/>
            <a:ext cx="2437857" cy="1095375"/>
          </a:xfrm>
          <a:prstGeom prst="wedgeRoundRectCallout">
            <a:avLst>
              <a:gd name="adj1" fmla="val -4423"/>
              <a:gd name="adj2" fmla="val 83370"/>
              <a:gd name="adj3" fmla="val 1666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Then, what is going on at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Overlapping block?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51BBD8-5037-496D-9E95-F533952396B2}"/>
              </a:ext>
            </a:extLst>
          </p:cNvPr>
          <p:cNvSpPr/>
          <p:nvPr/>
        </p:nvSpPr>
        <p:spPr>
          <a:xfrm>
            <a:off x="7067550" y="1504950"/>
            <a:ext cx="1914609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0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82698" y="772049"/>
            <a:ext cx="98588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File descriptor-based fine-grained concurrency control</a:t>
            </a:r>
          </a:p>
          <a:p>
            <a:pPr lvl="1" algn="just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Interval tree data structure : resolving overlapping writes with RB-tree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C4610-9784-4F08-B08B-6B9C51BD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0"/>
          <a:stretch/>
        </p:blipFill>
        <p:spPr>
          <a:xfrm>
            <a:off x="511481" y="1947227"/>
            <a:ext cx="8202170" cy="435204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45EB77F-EB90-49DC-8229-959E5BB06F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65C776-1362-48CB-A05F-F581BDA6EA01}"/>
              </a:ext>
            </a:extLst>
          </p:cNvPr>
          <p:cNvSpPr/>
          <p:nvPr/>
        </p:nvSpPr>
        <p:spPr>
          <a:xfrm>
            <a:off x="2020830" y="4355306"/>
            <a:ext cx="366628" cy="3571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B9276-B332-4385-95E0-90638FC231E8}"/>
              </a:ext>
            </a:extLst>
          </p:cNvPr>
          <p:cNvGrpSpPr/>
          <p:nvPr/>
        </p:nvGrpSpPr>
        <p:grpSpPr>
          <a:xfrm>
            <a:off x="780332" y="2528886"/>
            <a:ext cx="205864" cy="190501"/>
            <a:chOff x="1200150" y="2581274"/>
            <a:chExt cx="319088" cy="2952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695B8C-98A5-4FF8-93E7-84160585A784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재생">
              <a:extLst>
                <a:ext uri="{FF2B5EF4-FFF2-40B4-BE49-F238E27FC236}">
                  <a16:creationId xmlns:a16="http://schemas.microsoft.com/office/drawing/2014/main" id="{D8065ED2-5B4E-4D7A-B9AE-60DECAE6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EA76E-20F8-40EE-9310-A3CAF941ABAB}"/>
              </a:ext>
            </a:extLst>
          </p:cNvPr>
          <p:cNvSpPr/>
          <p:nvPr/>
        </p:nvSpPr>
        <p:spPr>
          <a:xfrm>
            <a:off x="1107280" y="5223943"/>
            <a:ext cx="423863" cy="283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3E3E2-B4DC-4C5F-BA4C-06B95202249E}"/>
              </a:ext>
            </a:extLst>
          </p:cNvPr>
          <p:cNvGrpSpPr/>
          <p:nvPr/>
        </p:nvGrpSpPr>
        <p:grpSpPr>
          <a:xfrm>
            <a:off x="4612566" y="2575385"/>
            <a:ext cx="205864" cy="190501"/>
            <a:chOff x="1200150" y="2581274"/>
            <a:chExt cx="319088" cy="295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DFD533-F3FE-4077-9CEA-00ABDC5A0A40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재생">
              <a:extLst>
                <a:ext uri="{FF2B5EF4-FFF2-40B4-BE49-F238E27FC236}">
                  <a16:creationId xmlns:a16="http://schemas.microsoft.com/office/drawing/2014/main" id="{6EA3DC41-839F-44AE-BB9C-5A89AD98F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654091F-A75F-4FD7-8E3C-E414C603AF24}"/>
              </a:ext>
            </a:extLst>
          </p:cNvPr>
          <p:cNvCxnSpPr>
            <a:cxnSpLocks/>
            <a:stCxn id="4" idx="4"/>
            <a:endCxn id="18" idx="0"/>
          </p:cNvCxnSpPr>
          <p:nvPr/>
        </p:nvCxnSpPr>
        <p:spPr>
          <a:xfrm flipH="1">
            <a:off x="1319212" y="4712494"/>
            <a:ext cx="104064" cy="51144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0265DD-3115-4095-A337-59B72C35BE2F}"/>
              </a:ext>
            </a:extLst>
          </p:cNvPr>
          <p:cNvSpPr/>
          <p:nvPr/>
        </p:nvSpPr>
        <p:spPr>
          <a:xfrm>
            <a:off x="2231007" y="5210364"/>
            <a:ext cx="453455" cy="28388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F36A55-E214-4DCA-8934-193EE9881AB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31008" y="4712494"/>
            <a:ext cx="226727" cy="4978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ED5B1F-600D-43E4-9300-1EB9E79A0045}"/>
              </a:ext>
            </a:extLst>
          </p:cNvPr>
          <p:cNvGrpSpPr/>
          <p:nvPr/>
        </p:nvGrpSpPr>
        <p:grpSpPr>
          <a:xfrm>
            <a:off x="4612566" y="2823035"/>
            <a:ext cx="205864" cy="190501"/>
            <a:chOff x="1200150" y="2581274"/>
            <a:chExt cx="319088" cy="2952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57BE7F-9FAF-4239-BAA3-2498B364B346}"/>
                </a:ext>
              </a:extLst>
            </p:cNvPr>
            <p:cNvSpPr/>
            <p:nvPr/>
          </p:nvSpPr>
          <p:spPr>
            <a:xfrm>
              <a:off x="1200150" y="2581275"/>
              <a:ext cx="300038" cy="295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재생">
              <a:extLst>
                <a:ext uri="{FF2B5EF4-FFF2-40B4-BE49-F238E27FC236}">
                  <a16:creationId xmlns:a16="http://schemas.microsoft.com/office/drawing/2014/main" id="{3FAB211A-B187-4A8F-B1A6-5604CE507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3962" y="2581274"/>
              <a:ext cx="295276" cy="295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7B0DF4-61AA-4EE4-9A87-E64CECEFFE79}"/>
              </a:ext>
            </a:extLst>
          </p:cNvPr>
          <p:cNvSpPr/>
          <p:nvPr/>
        </p:nvSpPr>
        <p:spPr>
          <a:xfrm>
            <a:off x="1107279" y="5514020"/>
            <a:ext cx="423863" cy="2838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498917-E3D3-4444-9CB0-5AA951EA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503" y="3683851"/>
            <a:ext cx="2492708" cy="102050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42A97780-56E4-4618-84D5-82BAA01D4B6C}"/>
              </a:ext>
            </a:extLst>
          </p:cNvPr>
          <p:cNvSpPr/>
          <p:nvPr/>
        </p:nvSpPr>
        <p:spPr>
          <a:xfrm>
            <a:off x="1239962" y="4355307"/>
            <a:ext cx="366628" cy="357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C76DA6-6F86-48AF-9028-2CBD1112D0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9211" y="4712494"/>
            <a:ext cx="104065" cy="801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A8F8F73-7BA3-4830-9538-B27FF5EDD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153" y="5113257"/>
            <a:ext cx="2181529" cy="9335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F0697D6-C5AF-4AC1-A0BF-AD5A57CEC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534" y="3481960"/>
            <a:ext cx="3471988" cy="2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8" grpId="0" animBg="1"/>
      <p:bldP spid="18" grpId="1" animBg="1"/>
      <p:bldP spid="23" grpId="0" animBg="1"/>
      <p:bldP spid="30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445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138579" y="1034377"/>
            <a:ext cx="5687160" cy="50358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875D0A-5D7B-467B-8D9A-1A97DF456C41}"/>
              </a:ext>
            </a:extLst>
          </p:cNvPr>
          <p:cNvSpPr/>
          <p:nvPr/>
        </p:nvSpPr>
        <p:spPr>
          <a:xfrm>
            <a:off x="7272338" y="4538664"/>
            <a:ext cx="1363662" cy="24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399094" y="712092"/>
            <a:ext cx="9154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Firmware-level file descriptor’s I/O queue scheduling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I/O Scheduling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DB8BF-E855-4894-A462-60068B3FE0E7}"/>
              </a:ext>
            </a:extLst>
          </p:cNvPr>
          <p:cNvSpPr txBox="1"/>
          <p:nvPr/>
        </p:nvSpPr>
        <p:spPr>
          <a:xfrm>
            <a:off x="707547" y="1905506"/>
            <a:ext cx="1021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Round Robin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(Pros) Provides fairness , (Cons) Delays blocking operations(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fsync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Urgent Aware Scheduling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Prioritize blocking requests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Avoids write request starvation </a:t>
            </a:r>
          </a:p>
          <a:p>
            <a:pPr marL="1257300" lvl="2" indent="-342900" algn="just">
              <a:buFont typeface="Wingdings" panose="05000000000000000000" pitchFamily="2" charset="2"/>
              <a:buChar char="à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More sophisticated policies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Future Work!</a:t>
            </a:r>
          </a:p>
        </p:txBody>
      </p:sp>
    </p:spTree>
    <p:extLst>
      <p:ext uri="{BB962C8B-B14F-4D97-AF65-F5344CB8AC3E}">
        <p14:creationId xmlns:p14="http://schemas.microsoft.com/office/powerpoint/2010/main" val="27749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199571" y="1156770"/>
            <a:ext cx="5896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400" b="1" dirty="0">
                <a:solidFill>
                  <a:srgbClr val="083486"/>
                </a:solidFill>
              </a:rPr>
              <a:t> Design </a:t>
            </a:r>
          </a:p>
          <a:p>
            <a:r>
              <a:rPr lang="en-US" altLang="ko-KR" sz="2400" b="1" dirty="0">
                <a:solidFill>
                  <a:srgbClr val="083486"/>
                </a:solidFill>
              </a:rPr>
              <a:t>= </a:t>
            </a:r>
            <a:r>
              <a:rPr lang="en-US" altLang="ko-KR" sz="2400" b="1" dirty="0" err="1">
                <a:solidFill>
                  <a:srgbClr val="083486"/>
                </a:solidFill>
              </a:rPr>
              <a:t>LibFS</a:t>
            </a:r>
            <a:r>
              <a:rPr lang="en-US" altLang="ko-KR" sz="2400" b="1" dirty="0">
                <a:solidFill>
                  <a:srgbClr val="083486"/>
                </a:solidFill>
              </a:rPr>
              <a:t> + OS Kernel + </a:t>
            </a:r>
            <a:r>
              <a:rPr lang="en-US" altLang="ko-KR" sz="2400" b="1" dirty="0" err="1">
                <a:solidFill>
                  <a:srgbClr val="083486"/>
                </a:solidFill>
              </a:rPr>
              <a:t>FirmFS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r>
              <a:rPr lang="en-US" altLang="ko-KR" sz="2000" b="1" dirty="0"/>
              <a:t>A Cross-layered direct-access 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37219" y="2807592"/>
            <a:ext cx="502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D9959-E229-44DC-97DB-06B6B733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/>
          <a:stretch/>
        </p:blipFill>
        <p:spPr>
          <a:xfrm>
            <a:off x="6017777" y="1156770"/>
            <a:ext cx="5687160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Background &amp; 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Evaluation(1/2)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Design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Evaluation(2/2)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Cross-layered crash consistency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FD-queue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NVM provides persistence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CLWB and memory fence to provide crash consistency</a:t>
            </a:r>
          </a:p>
          <a:p>
            <a:pPr lvl="2"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(In the absence of NVM,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uses DRAM for FD-queues, providing the guarantees of traditional kernel FS)</a:t>
            </a:r>
          </a:p>
          <a:p>
            <a:pPr marL="1257300" lvl="2" indent="-342900" algn="just">
              <a:buFontTx/>
              <a:buChar char="-"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Low-overhead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FirmFS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Crash Consistency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Data journaling is expensive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However,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CrossFS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, I/O request and data are buffered in FD-queue buffer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 journal entry, there is an offset of data buffer in NVM</a:t>
            </a:r>
          </a:p>
          <a:p>
            <a:pPr lvl="2" algn="just"/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Meaning of “Low-overhead” , “lightweight journaling” : </a:t>
            </a:r>
          </a:p>
          <a:p>
            <a:pPr lvl="2" algn="just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Get data journaling benefits at the cost of metadata journaling</a:t>
            </a:r>
          </a:p>
        </p:txBody>
      </p:sp>
    </p:spTree>
    <p:extLst>
      <p:ext uri="{BB962C8B-B14F-4D97-AF65-F5344CB8AC3E}">
        <p14:creationId xmlns:p14="http://schemas.microsoft.com/office/powerpoint/2010/main" val="348594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59599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083486"/>
                </a:solidFill>
              </a:rPr>
              <a:t>CrossFS</a:t>
            </a:r>
            <a:r>
              <a:rPr lang="en-US" altLang="ko-KR" sz="2800" b="1" dirty="0">
                <a:solidFill>
                  <a:srgbClr val="083486"/>
                </a:solidFill>
              </a:rPr>
              <a:t>: Evaluation Metric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Can </a:t>
            </a:r>
            <a:r>
              <a:rPr lang="en-US" altLang="ko-KR" dirty="0" err="1"/>
              <a:t>CrossFS</a:t>
            </a:r>
            <a:r>
              <a:rPr lang="en-US" altLang="ko-KR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Does </a:t>
            </a:r>
            <a:r>
              <a:rPr lang="en-US" altLang="ko-KR" dirty="0" err="1"/>
              <a:t>CrossFS</a:t>
            </a:r>
            <a:r>
              <a:rPr lang="en-US" altLang="ko-KR" dirty="0"/>
              <a:t> benefit real-world applications?(</a:t>
            </a:r>
            <a:r>
              <a:rPr lang="en-US" altLang="ko-KR" dirty="0" err="1"/>
              <a:t>RocksDB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[Appendix] How effective is </a:t>
            </a:r>
            <a:r>
              <a:rPr lang="en-US" altLang="ko-KR" dirty="0" err="1"/>
              <a:t>CrossFS</a:t>
            </a:r>
            <a:r>
              <a:rPr lang="en-US" altLang="ko-KR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35D570-0D01-443A-B204-2268D500A180}"/>
              </a:ext>
            </a:extLst>
          </p:cNvPr>
          <p:cNvSpPr/>
          <p:nvPr/>
        </p:nvSpPr>
        <p:spPr>
          <a:xfrm>
            <a:off x="6746959" y="1513968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6E246-ACD3-42B2-9C4A-1B349E6620CF}"/>
              </a:ext>
            </a:extLst>
          </p:cNvPr>
          <p:cNvSpPr txBox="1"/>
          <p:nvPr/>
        </p:nvSpPr>
        <p:spPr>
          <a:xfrm>
            <a:off x="6594559" y="975232"/>
            <a:ext cx="310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Experimental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9E0E883-9D40-4E5E-81F0-CCD9A1CD4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993"/>
              </p:ext>
            </p:extLst>
          </p:nvPr>
        </p:nvGraphicFramePr>
        <p:xfrm>
          <a:off x="7075894" y="1745023"/>
          <a:ext cx="3831748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957937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915874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2.7GHz Intel(R) Xeon(R) Gold, dual-socket, 64-core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with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32GB memory &amp; 512 SSD 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NVM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512GB Intel Optane DC NVM (4x128GB)</a:t>
                      </a: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</a:tbl>
          </a:graphicData>
        </a:graphic>
      </p:graphicFrame>
      <p:pic>
        <p:nvPicPr>
          <p:cNvPr id="2050" name="Picture 2" descr="인텔® 제온® 골드 6226 프로세서">
            <a:extLst>
              <a:ext uri="{FF2B5EF4-FFF2-40B4-BE49-F238E27FC236}">
                <a16:creationId xmlns:a16="http://schemas.microsoft.com/office/drawing/2014/main" id="{F9E6FE7A-74C9-4698-9285-186B2AAB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84" y="18824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979BC0-64CB-4BED-89A7-C290925A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79" y="2807328"/>
            <a:ext cx="782505" cy="446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C7DCB6-8C55-494E-BB54-F395EF62CE5D}"/>
              </a:ext>
            </a:extLst>
          </p:cNvPr>
          <p:cNvSpPr txBox="1"/>
          <p:nvPr/>
        </p:nvSpPr>
        <p:spPr>
          <a:xfrm>
            <a:off x="6514838" y="3941446"/>
            <a:ext cx="508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State-of-the-art File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0C6441-8AAD-47A8-8714-6649B9FAF972}"/>
              </a:ext>
            </a:extLst>
          </p:cNvPr>
          <p:cNvSpPr/>
          <p:nvPr/>
        </p:nvSpPr>
        <p:spPr>
          <a:xfrm>
            <a:off x="6746959" y="4378586"/>
            <a:ext cx="4400939" cy="20366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3">
            <a:extLst>
              <a:ext uri="{FF2B5EF4-FFF2-40B4-BE49-F238E27FC236}">
                <a16:creationId xmlns:a16="http://schemas.microsoft.com/office/drawing/2014/main" id="{BDE8318C-464C-43E8-BBA2-BA45FA58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1570"/>
              </p:ext>
            </p:extLst>
          </p:nvPr>
        </p:nvGraphicFramePr>
        <p:xfrm>
          <a:off x="7075894" y="4513891"/>
          <a:ext cx="3831747" cy="171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37">
                  <a:extLst>
                    <a:ext uri="{9D8B030D-6E8A-4147-A177-3AD203B41FA5}">
                      <a16:colId xmlns:a16="http://schemas.microsoft.com/office/drawing/2014/main" val="1131593016"/>
                    </a:ext>
                  </a:extLst>
                </a:gridCol>
                <a:gridCol w="1254434">
                  <a:extLst>
                    <a:ext uri="{9D8B030D-6E8A-4147-A177-3AD203B41FA5}">
                      <a16:colId xmlns:a16="http://schemas.microsoft.com/office/drawing/2014/main" val="1412122429"/>
                    </a:ext>
                  </a:extLst>
                </a:gridCol>
                <a:gridCol w="1619376">
                  <a:extLst>
                    <a:ext uri="{9D8B030D-6E8A-4147-A177-3AD203B41FA5}">
                      <a16:colId xmlns:a16="http://schemas.microsoft.com/office/drawing/2014/main" val="108714025"/>
                    </a:ext>
                  </a:extLst>
                </a:gridCol>
              </a:tblGrid>
              <a:tr h="27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KernelFS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Ext4-DAX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Kernel-level 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file system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749"/>
                  </a:ext>
                </a:extLst>
              </a:tr>
              <a:tr h="276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NOVA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’16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63735"/>
                  </a:ext>
                </a:extLst>
              </a:tr>
              <a:tr h="2074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Strata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SOSP ’17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22478"/>
                  </a:ext>
                </a:extLst>
              </a:tr>
              <a:tr h="22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SplitFS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SOSP ’19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07780"/>
                  </a:ext>
                </a:extLst>
              </a:tr>
              <a:tr h="387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Firmware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DevFS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FAST ‘18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52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in exploiting the cross-layered design and FD-based concurrency?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Concurrent accesses scaling when sharing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6BC7F-4129-47AA-BC4A-854A438B064B}"/>
              </a:ext>
            </a:extLst>
          </p:cNvPr>
          <p:cNvSpPr txBox="1"/>
          <p:nvPr/>
        </p:nvSpPr>
        <p:spPr>
          <a:xfrm>
            <a:off x="1131173" y="6071146"/>
            <a:ext cx="457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☆Readers do not have to wait for writers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13CA0-8D3B-407D-8EA4-B402F3CA8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26"/>
          <a:stretch/>
        </p:blipFill>
        <p:spPr>
          <a:xfrm>
            <a:off x="18359" y="2146636"/>
            <a:ext cx="11636473" cy="388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7CE42-3148-40EB-841A-2EE98B6915BF}"/>
              </a:ext>
            </a:extLst>
          </p:cNvPr>
          <p:cNvSpPr txBox="1"/>
          <p:nvPr/>
        </p:nvSpPr>
        <p:spPr>
          <a:xfrm>
            <a:off x="6773215" y="6071146"/>
            <a:ext cx="546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☆Non-overlapping writes dispatched in </a:t>
            </a:r>
            <a:r>
              <a:rPr lang="en-US" altLang="ko-KR" dirty="0" err="1">
                <a:solidFill>
                  <a:srgbClr val="00B050"/>
                </a:solidFill>
              </a:rPr>
              <a:t>parrallel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ED543-2808-4E7E-8165-35D76D54756C}"/>
              </a:ext>
            </a:extLst>
          </p:cNvPr>
          <p:cNvSpPr txBox="1"/>
          <p:nvPr/>
        </p:nvSpPr>
        <p:spPr>
          <a:xfrm>
            <a:off x="4960010" y="1725021"/>
            <a:ext cx="265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Microbenchmark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C1A35-29FE-4AE1-B790-2EC86025AB1C}"/>
              </a:ext>
            </a:extLst>
          </p:cNvPr>
          <p:cNvSpPr txBox="1"/>
          <p:nvPr/>
        </p:nvSpPr>
        <p:spPr>
          <a:xfrm>
            <a:off x="2355159" y="2186686"/>
            <a:ext cx="24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Read scalability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5DFDB-C48F-495E-B0EB-DB4681D0E2F1}"/>
              </a:ext>
            </a:extLst>
          </p:cNvPr>
          <p:cNvSpPr txBox="1"/>
          <p:nvPr/>
        </p:nvSpPr>
        <p:spPr>
          <a:xfrm>
            <a:off x="7957673" y="2216030"/>
            <a:ext cx="254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Write scalability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08AF54-BAA0-48EB-BBAC-15BEEB613E31}"/>
              </a:ext>
            </a:extLst>
          </p:cNvPr>
          <p:cNvCxnSpPr>
            <a:cxnSpLocks/>
          </p:cNvCxnSpPr>
          <p:nvPr/>
        </p:nvCxnSpPr>
        <p:spPr>
          <a:xfrm flipV="1">
            <a:off x="10658475" y="3619500"/>
            <a:ext cx="647700" cy="113347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AB20D3-F3E1-4681-BE13-1DA4B7E9E022}"/>
              </a:ext>
            </a:extLst>
          </p:cNvPr>
          <p:cNvSpPr txBox="1"/>
          <p:nvPr/>
        </p:nvSpPr>
        <p:spPr>
          <a:xfrm>
            <a:off x="10658475" y="33151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3.41x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6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18209B-FA7E-4E4F-8541-B73CA1144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74" y="1776288"/>
            <a:ext cx="6664820" cy="4693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41B50-DA08-4846-B390-09B650F6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29" y="1850031"/>
            <a:ext cx="6750251" cy="4600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9C1F5-85FC-4B88-B7F9-58A5B0320329}"/>
              </a:ext>
            </a:extLst>
          </p:cNvPr>
          <p:cNvSpPr txBox="1"/>
          <p:nvPr/>
        </p:nvSpPr>
        <p:spPr>
          <a:xfrm>
            <a:off x="8407401" y="6242617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 : metadata-intensive workloads such as file create, delete, directory update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Can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cross-layered design scale for metadata intensive workloads with no data sharing across threads?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0AEE1-B235-443F-A6E2-8AEF8C49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1" y="2136548"/>
            <a:ext cx="11323159" cy="307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C2D415-9309-498F-B42C-800FDBE464A5}"/>
              </a:ext>
            </a:extLst>
          </p:cNvPr>
          <p:cNvSpPr txBox="1"/>
          <p:nvPr/>
        </p:nvSpPr>
        <p:spPr>
          <a:xfrm>
            <a:off x="6756401" y="460431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*write-heavy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0FA45-F701-4F13-9E74-3A3B77BBC3FD}"/>
              </a:ext>
            </a:extLst>
          </p:cNvPr>
          <p:cNvSpPr txBox="1"/>
          <p:nvPr/>
        </p:nvSpPr>
        <p:spPr>
          <a:xfrm>
            <a:off x="2933701" y="4604316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*metadata-heavy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8CCFD-7F3B-4A4E-8638-C8BC46739A23}"/>
              </a:ext>
            </a:extLst>
          </p:cNvPr>
          <p:cNvSpPr txBox="1"/>
          <p:nvPr/>
        </p:nvSpPr>
        <p:spPr>
          <a:xfrm>
            <a:off x="10579101" y="4604315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*read-heavy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7A3DE-DD34-4900-88F8-692F6181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90" y="1442760"/>
            <a:ext cx="7491995" cy="49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83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Design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Does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 benefit real-world applications?(</a:t>
            </a:r>
            <a:r>
              <a:rPr lang="en-US" altLang="ko-KR" sz="2000" dirty="0" err="1"/>
              <a:t>RocksDB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89CE2-BDB1-4778-A0D2-7B34C15B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059"/>
            <a:ext cx="12192000" cy="34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6. 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2" y="1737430"/>
            <a:ext cx="10443127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Storage hardware (with compute capability) has reached the microsecond era</a:t>
            </a:r>
          </a:p>
          <a:p>
            <a:pPr>
              <a:lnSpc>
                <a:spcPct val="150000"/>
              </a:lnSpc>
            </a:pPr>
            <a:endParaRPr lang="en-US" altLang="ko-Kore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Providing direct I/O and utilizing host and storage-level compute is critical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Cross-layered storage file system design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Fine grained concurrency control is important for I/O scalability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ore-KR" sz="2000" dirty="0" err="1"/>
              <a:t>CrossFS</a:t>
            </a:r>
            <a:r>
              <a:rPr lang="en-US" altLang="ko-Kore-KR" sz="2000" dirty="0"/>
              <a:t> approach : File-descriptor concurrency 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/>
              <a:t>(Future Work) : H/W integration, support sophisticated scheduling policies, other FS operations(e.g. </a:t>
            </a:r>
            <a:r>
              <a:rPr lang="en-US" altLang="ko-Kore-KR" sz="2000" dirty="0" err="1"/>
              <a:t>mmap</a:t>
            </a:r>
            <a:r>
              <a:rPr lang="en-US" altLang="ko-Kore-KR" sz="2000" dirty="0"/>
              <a:t>())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869950"/>
            <a:ext cx="10847408" cy="5516958"/>
          </a:xfrm>
          <a:prstGeom prst="rect">
            <a:avLst/>
          </a:prstGeom>
          <a:noFill/>
          <a:ln w="666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9833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 dirty="0" err="1">
                <a:solidFill>
                  <a:srgbClr val="FFC000"/>
                </a:solidFill>
              </a:rPr>
              <a:t>CrossFS</a:t>
            </a:r>
            <a:endParaRPr lang="en" altLang="ko-Kore-KR" sz="2800" b="1" i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 dirty="0" err="1"/>
              <a:t>CrossFS</a:t>
            </a:r>
            <a:r>
              <a:rPr kumimoji="1" lang="en-US" altLang="ko-KR" sz="3600" dirty="0"/>
              <a:t>: A Cross-layered Direct-Access File System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2021. 02. 02</a:t>
            </a:r>
          </a:p>
          <a:p>
            <a:r>
              <a:rPr kumimoji="1" lang="en-US" altLang="ko-KR" dirty="0"/>
              <a:t>Presentation by </a:t>
            </a:r>
            <a:r>
              <a:rPr kumimoji="1" lang="en-US" altLang="ko-KR" dirty="0" err="1"/>
              <a:t>Inho</a:t>
            </a:r>
            <a:r>
              <a:rPr kumimoji="1" lang="en-US" altLang="ko-KR" dirty="0"/>
              <a:t>, Song</a:t>
            </a:r>
          </a:p>
          <a:p>
            <a:r>
              <a:rPr kumimoji="1" lang="en-US" altLang="ko-KR" dirty="0"/>
              <a:t>inhoinno@dankook.ac.kr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Yujie Ren, Changwoo Min, Sudarsun Kannan</a:t>
            </a: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12D8ED1-3BAD-44D2-BD09-A47FDF67B25F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24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effective is </a:t>
            </a:r>
            <a:r>
              <a:rPr lang="en-US" altLang="ko-KR" sz="2000" dirty="0" err="1"/>
              <a:t>CrossFS</a:t>
            </a:r>
            <a:r>
              <a:rPr lang="en-US" altLang="ko-KR" sz="2000" dirty="0"/>
              <a:t>’ FD-queue scheduler?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54CE27-4345-49B6-8ED4-80DE20D7B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69"/>
          <a:stretch/>
        </p:blipFill>
        <p:spPr>
          <a:xfrm>
            <a:off x="1702373" y="1729944"/>
            <a:ext cx="8787253" cy="33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14F6B26-862A-415E-8703-31586AF57BE1}"/>
              </a:ext>
            </a:extLst>
          </p:cNvPr>
          <p:cNvSpPr/>
          <p:nvPr/>
        </p:nvSpPr>
        <p:spPr>
          <a:xfrm>
            <a:off x="3051530" y="2793383"/>
            <a:ext cx="5930630" cy="354720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2517262" y="708772"/>
            <a:ext cx="7157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Three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Main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Bottleneck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06B25-FD99-407E-9187-5EFC6AEC4D05}"/>
              </a:ext>
            </a:extLst>
          </p:cNvPr>
          <p:cNvSpPr/>
          <p:nvPr/>
        </p:nvSpPr>
        <p:spPr>
          <a:xfrm>
            <a:off x="5421371" y="3313155"/>
            <a:ext cx="1231900" cy="11420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 descr="자물쇠">
            <a:extLst>
              <a:ext uri="{FF2B5EF4-FFF2-40B4-BE49-F238E27FC236}">
                <a16:creationId xmlns:a16="http://schemas.microsoft.com/office/drawing/2014/main" id="{6FC4E01B-4EF6-4E94-B65A-2A5F7674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7799" y="3659336"/>
            <a:ext cx="914400" cy="9144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A16023-7758-429F-9923-7F8B45C11BA0}"/>
              </a:ext>
            </a:extLst>
          </p:cNvPr>
          <p:cNvSpPr/>
          <p:nvPr/>
        </p:nvSpPr>
        <p:spPr>
          <a:xfrm>
            <a:off x="4633028" y="4882533"/>
            <a:ext cx="3286125" cy="508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B97058-C4E4-4976-8608-2FB0B422F092}"/>
              </a:ext>
            </a:extLst>
          </p:cNvPr>
          <p:cNvSpPr/>
          <p:nvPr/>
        </p:nvSpPr>
        <p:spPr>
          <a:xfrm>
            <a:off x="4747583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CF8CE5-CF74-4CA8-A882-E0623413CB78}"/>
              </a:ext>
            </a:extLst>
          </p:cNvPr>
          <p:cNvSpPr/>
          <p:nvPr/>
        </p:nvSpPr>
        <p:spPr>
          <a:xfrm>
            <a:off x="5223576" y="4976864"/>
            <a:ext cx="371223" cy="32569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834A9-6C3F-41F4-9815-0D5D41D3151B}"/>
              </a:ext>
            </a:extLst>
          </p:cNvPr>
          <p:cNvSpPr/>
          <p:nvPr/>
        </p:nvSpPr>
        <p:spPr>
          <a:xfrm>
            <a:off x="5694806" y="497686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4F5DB6-79F8-4E80-83BF-9406D7454E17}"/>
              </a:ext>
            </a:extLst>
          </p:cNvPr>
          <p:cNvSpPr/>
          <p:nvPr/>
        </p:nvSpPr>
        <p:spPr>
          <a:xfrm>
            <a:off x="6176576" y="4978537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BE6D64-24C5-4AFA-8961-4F390F1D3716}"/>
              </a:ext>
            </a:extLst>
          </p:cNvPr>
          <p:cNvSpPr/>
          <p:nvPr/>
        </p:nvSpPr>
        <p:spPr>
          <a:xfrm>
            <a:off x="6653646" y="4973774"/>
            <a:ext cx="371223" cy="3256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86CD84-4E98-4678-91CF-55ADBEEC604C}"/>
              </a:ext>
            </a:extLst>
          </p:cNvPr>
          <p:cNvSpPr/>
          <p:nvPr/>
        </p:nvSpPr>
        <p:spPr>
          <a:xfrm>
            <a:off x="7448216" y="4973774"/>
            <a:ext cx="371223" cy="325690"/>
          </a:xfrm>
          <a:prstGeom prst="rect">
            <a:avLst/>
          </a:prstGeom>
          <a:solidFill>
            <a:srgbClr val="C1143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CCA8A-2ADA-4150-92CE-944C589BB2FC}"/>
              </a:ext>
            </a:extLst>
          </p:cNvPr>
          <p:cNvSpPr txBox="1"/>
          <p:nvPr/>
        </p:nvSpPr>
        <p:spPr>
          <a:xfrm>
            <a:off x="7076933" y="491953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980E7E0A-6227-4F60-BD6D-8DC6E59B54A5}"/>
              </a:ext>
            </a:extLst>
          </p:cNvPr>
          <p:cNvSpPr/>
          <p:nvPr/>
        </p:nvSpPr>
        <p:spPr>
          <a:xfrm rot="16200000" flipV="1">
            <a:off x="5752280" y="3492142"/>
            <a:ext cx="570082" cy="651762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CCF6B-50C9-4A48-B2D4-C44C308AD707}"/>
              </a:ext>
            </a:extLst>
          </p:cNvPr>
          <p:cNvSpPr txBox="1"/>
          <p:nvPr/>
        </p:nvSpPr>
        <p:spPr>
          <a:xfrm>
            <a:off x="5711440" y="40773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D261E-DDCD-41F1-989B-2CBAB70977EB}"/>
              </a:ext>
            </a:extLst>
          </p:cNvPr>
          <p:cNvSpPr txBox="1"/>
          <p:nvPr/>
        </p:nvSpPr>
        <p:spPr>
          <a:xfrm>
            <a:off x="4730255" y="49574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4k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1830F8EB-0711-45F3-9AD4-2C37D3F10193}"/>
              </a:ext>
            </a:extLst>
          </p:cNvPr>
          <p:cNvSpPr/>
          <p:nvPr/>
        </p:nvSpPr>
        <p:spPr>
          <a:xfrm>
            <a:off x="5339881" y="1795064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5220550-5F5D-4732-A37A-C2623683F5FA}"/>
              </a:ext>
            </a:extLst>
          </p:cNvPr>
          <p:cNvSpPr/>
          <p:nvPr/>
        </p:nvSpPr>
        <p:spPr>
          <a:xfrm>
            <a:off x="6518192" y="1813380"/>
            <a:ext cx="354925" cy="543058"/>
          </a:xfrm>
          <a:custGeom>
            <a:avLst/>
            <a:gdLst>
              <a:gd name="connsiteX0" fmla="*/ 533995 w 533995"/>
              <a:gd name="connsiteY0" fmla="*/ 95250 h 1390783"/>
              <a:gd name="connsiteX1" fmla="*/ 457795 w 533995"/>
              <a:gd name="connsiteY1" fmla="*/ 57150 h 1390783"/>
              <a:gd name="connsiteX2" fmla="*/ 324445 w 533995"/>
              <a:gd name="connsiteY2" fmla="*/ 9525 h 1390783"/>
              <a:gd name="connsiteX3" fmla="*/ 238720 w 533995"/>
              <a:gd name="connsiteY3" fmla="*/ 0 h 1390783"/>
              <a:gd name="connsiteX4" fmla="*/ 133945 w 533995"/>
              <a:gd name="connsiteY4" fmla="*/ 9525 h 1390783"/>
              <a:gd name="connsiteX5" fmla="*/ 67270 w 533995"/>
              <a:gd name="connsiteY5" fmla="*/ 47625 h 1390783"/>
              <a:gd name="connsiteX6" fmla="*/ 76795 w 533995"/>
              <a:gd name="connsiteY6" fmla="*/ 247650 h 1390783"/>
              <a:gd name="connsiteX7" fmla="*/ 143470 w 533995"/>
              <a:gd name="connsiteY7" fmla="*/ 323850 h 1390783"/>
              <a:gd name="connsiteX8" fmla="*/ 181570 w 533995"/>
              <a:gd name="connsiteY8" fmla="*/ 342900 h 1390783"/>
              <a:gd name="connsiteX9" fmla="*/ 286345 w 533995"/>
              <a:gd name="connsiteY9" fmla="*/ 371475 h 1390783"/>
              <a:gd name="connsiteX10" fmla="*/ 343495 w 533995"/>
              <a:gd name="connsiteY10" fmla="*/ 390525 h 1390783"/>
              <a:gd name="connsiteX11" fmla="*/ 429220 w 533995"/>
              <a:gd name="connsiteY11" fmla="*/ 438150 h 1390783"/>
              <a:gd name="connsiteX12" fmla="*/ 448270 w 533995"/>
              <a:gd name="connsiteY12" fmla="*/ 466725 h 1390783"/>
              <a:gd name="connsiteX13" fmla="*/ 438745 w 533995"/>
              <a:gd name="connsiteY13" fmla="*/ 542925 h 1390783"/>
              <a:gd name="connsiteX14" fmla="*/ 391120 w 533995"/>
              <a:gd name="connsiteY14" fmla="*/ 600075 h 1390783"/>
              <a:gd name="connsiteX15" fmla="*/ 362545 w 533995"/>
              <a:gd name="connsiteY15" fmla="*/ 609600 h 1390783"/>
              <a:gd name="connsiteX16" fmla="*/ 333970 w 533995"/>
              <a:gd name="connsiteY16" fmla="*/ 628650 h 1390783"/>
              <a:gd name="connsiteX17" fmla="*/ 181570 w 533995"/>
              <a:gd name="connsiteY17" fmla="*/ 657225 h 1390783"/>
              <a:gd name="connsiteX18" fmla="*/ 105370 w 533995"/>
              <a:gd name="connsiteY18" fmla="*/ 676275 h 1390783"/>
              <a:gd name="connsiteX19" fmla="*/ 76795 w 533995"/>
              <a:gd name="connsiteY19" fmla="*/ 685800 h 1390783"/>
              <a:gd name="connsiteX20" fmla="*/ 48220 w 533995"/>
              <a:gd name="connsiteY20" fmla="*/ 704850 h 1390783"/>
              <a:gd name="connsiteX21" fmla="*/ 19645 w 533995"/>
              <a:gd name="connsiteY21" fmla="*/ 733425 h 1390783"/>
              <a:gd name="connsiteX22" fmla="*/ 595 w 533995"/>
              <a:gd name="connsiteY22" fmla="*/ 790575 h 1390783"/>
              <a:gd name="connsiteX23" fmla="*/ 19645 w 533995"/>
              <a:gd name="connsiteY23" fmla="*/ 885825 h 1390783"/>
              <a:gd name="connsiteX24" fmla="*/ 48220 w 533995"/>
              <a:gd name="connsiteY24" fmla="*/ 942975 h 1390783"/>
              <a:gd name="connsiteX25" fmla="*/ 114895 w 533995"/>
              <a:gd name="connsiteY25" fmla="*/ 1009650 h 1390783"/>
              <a:gd name="connsiteX26" fmla="*/ 152995 w 533995"/>
              <a:gd name="connsiteY26" fmla="*/ 1047750 h 1390783"/>
              <a:gd name="connsiteX27" fmla="*/ 324445 w 533995"/>
              <a:gd name="connsiteY27" fmla="*/ 1076325 h 1390783"/>
              <a:gd name="connsiteX28" fmla="*/ 362545 w 533995"/>
              <a:gd name="connsiteY28" fmla="*/ 1162050 h 1390783"/>
              <a:gd name="connsiteX29" fmla="*/ 353020 w 533995"/>
              <a:gd name="connsiteY29" fmla="*/ 1266825 h 1390783"/>
              <a:gd name="connsiteX30" fmla="*/ 276820 w 533995"/>
              <a:gd name="connsiteY30" fmla="*/ 1333500 h 1390783"/>
              <a:gd name="connsiteX31" fmla="*/ 219670 w 533995"/>
              <a:gd name="connsiteY31" fmla="*/ 1352550 h 1390783"/>
              <a:gd name="connsiteX32" fmla="*/ 191095 w 533995"/>
              <a:gd name="connsiteY32" fmla="*/ 1362075 h 1390783"/>
              <a:gd name="connsiteX33" fmla="*/ 124420 w 533995"/>
              <a:gd name="connsiteY33" fmla="*/ 1381125 h 1390783"/>
              <a:gd name="connsiteX34" fmla="*/ 76795 w 533995"/>
              <a:gd name="connsiteY34" fmla="*/ 1390650 h 13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995" h="1390783">
                <a:moveTo>
                  <a:pt x="533995" y="95250"/>
                </a:moveTo>
                <a:cubicBezTo>
                  <a:pt x="449402" y="44494"/>
                  <a:pt x="519313" y="81757"/>
                  <a:pt x="457795" y="57150"/>
                </a:cubicBezTo>
                <a:cubicBezTo>
                  <a:pt x="401531" y="34645"/>
                  <a:pt x="384108" y="20712"/>
                  <a:pt x="324445" y="9525"/>
                </a:cubicBezTo>
                <a:cubicBezTo>
                  <a:pt x="296187" y="4227"/>
                  <a:pt x="267295" y="3175"/>
                  <a:pt x="238720" y="0"/>
                </a:cubicBezTo>
                <a:cubicBezTo>
                  <a:pt x="203795" y="3175"/>
                  <a:pt x="168333" y="2647"/>
                  <a:pt x="133945" y="9525"/>
                </a:cubicBezTo>
                <a:cubicBezTo>
                  <a:pt x="116681" y="12978"/>
                  <a:pt x="82606" y="37401"/>
                  <a:pt x="67270" y="47625"/>
                </a:cubicBezTo>
                <a:cubicBezTo>
                  <a:pt x="51034" y="128803"/>
                  <a:pt x="45208" y="131831"/>
                  <a:pt x="76795" y="247650"/>
                </a:cubicBezTo>
                <a:cubicBezTo>
                  <a:pt x="87199" y="285799"/>
                  <a:pt x="112868" y="306363"/>
                  <a:pt x="143470" y="323850"/>
                </a:cubicBezTo>
                <a:cubicBezTo>
                  <a:pt x="155798" y="330895"/>
                  <a:pt x="168387" y="337627"/>
                  <a:pt x="181570" y="342900"/>
                </a:cubicBezTo>
                <a:cubicBezTo>
                  <a:pt x="263809" y="375796"/>
                  <a:pt x="211184" y="350977"/>
                  <a:pt x="286345" y="371475"/>
                </a:cubicBezTo>
                <a:cubicBezTo>
                  <a:pt x="305718" y="376759"/>
                  <a:pt x="324624" y="383663"/>
                  <a:pt x="343495" y="390525"/>
                </a:cubicBezTo>
                <a:cubicBezTo>
                  <a:pt x="380387" y="403940"/>
                  <a:pt x="401092" y="410022"/>
                  <a:pt x="429220" y="438150"/>
                </a:cubicBezTo>
                <a:cubicBezTo>
                  <a:pt x="437315" y="446245"/>
                  <a:pt x="441920" y="457200"/>
                  <a:pt x="448270" y="466725"/>
                </a:cubicBezTo>
                <a:cubicBezTo>
                  <a:pt x="445095" y="492125"/>
                  <a:pt x="445480" y="518229"/>
                  <a:pt x="438745" y="542925"/>
                </a:cubicBezTo>
                <a:cubicBezTo>
                  <a:pt x="434840" y="557242"/>
                  <a:pt x="401176" y="593371"/>
                  <a:pt x="391120" y="600075"/>
                </a:cubicBezTo>
                <a:cubicBezTo>
                  <a:pt x="382766" y="605644"/>
                  <a:pt x="371525" y="605110"/>
                  <a:pt x="362545" y="609600"/>
                </a:cubicBezTo>
                <a:cubicBezTo>
                  <a:pt x="352306" y="614720"/>
                  <a:pt x="344431" y="624001"/>
                  <a:pt x="333970" y="628650"/>
                </a:cubicBezTo>
                <a:cubicBezTo>
                  <a:pt x="274749" y="654970"/>
                  <a:pt x="251990" y="650183"/>
                  <a:pt x="181570" y="657225"/>
                </a:cubicBezTo>
                <a:cubicBezTo>
                  <a:pt x="156170" y="663575"/>
                  <a:pt x="130629" y="669386"/>
                  <a:pt x="105370" y="676275"/>
                </a:cubicBezTo>
                <a:cubicBezTo>
                  <a:pt x="95684" y="678917"/>
                  <a:pt x="85775" y="681310"/>
                  <a:pt x="76795" y="685800"/>
                </a:cubicBezTo>
                <a:cubicBezTo>
                  <a:pt x="66556" y="690920"/>
                  <a:pt x="57014" y="697521"/>
                  <a:pt x="48220" y="704850"/>
                </a:cubicBezTo>
                <a:cubicBezTo>
                  <a:pt x="37872" y="713474"/>
                  <a:pt x="29170" y="723900"/>
                  <a:pt x="19645" y="733425"/>
                </a:cubicBezTo>
                <a:cubicBezTo>
                  <a:pt x="13295" y="752475"/>
                  <a:pt x="-3343" y="770884"/>
                  <a:pt x="595" y="790575"/>
                </a:cubicBezTo>
                <a:cubicBezTo>
                  <a:pt x="6945" y="822325"/>
                  <a:pt x="12364" y="854275"/>
                  <a:pt x="19645" y="885825"/>
                </a:cubicBezTo>
                <a:cubicBezTo>
                  <a:pt x="24745" y="907924"/>
                  <a:pt x="32774" y="925813"/>
                  <a:pt x="48220" y="942975"/>
                </a:cubicBezTo>
                <a:cubicBezTo>
                  <a:pt x="69246" y="966337"/>
                  <a:pt x="92670" y="987425"/>
                  <a:pt x="114895" y="1009650"/>
                </a:cubicBezTo>
                <a:cubicBezTo>
                  <a:pt x="127595" y="1022350"/>
                  <a:pt x="135956" y="1042070"/>
                  <a:pt x="152995" y="1047750"/>
                </a:cubicBezTo>
                <a:cubicBezTo>
                  <a:pt x="246415" y="1078890"/>
                  <a:pt x="190134" y="1065132"/>
                  <a:pt x="324445" y="1076325"/>
                </a:cubicBezTo>
                <a:cubicBezTo>
                  <a:pt x="350341" y="1110853"/>
                  <a:pt x="362545" y="1115709"/>
                  <a:pt x="362545" y="1162050"/>
                </a:cubicBezTo>
                <a:cubicBezTo>
                  <a:pt x="362545" y="1197119"/>
                  <a:pt x="360368" y="1232534"/>
                  <a:pt x="353020" y="1266825"/>
                </a:cubicBezTo>
                <a:cubicBezTo>
                  <a:pt x="347036" y="1294749"/>
                  <a:pt x="291962" y="1328453"/>
                  <a:pt x="276820" y="1333500"/>
                </a:cubicBezTo>
                <a:lnTo>
                  <a:pt x="219670" y="1352550"/>
                </a:lnTo>
                <a:cubicBezTo>
                  <a:pt x="210145" y="1355725"/>
                  <a:pt x="200749" y="1359317"/>
                  <a:pt x="191095" y="1362075"/>
                </a:cubicBezTo>
                <a:lnTo>
                  <a:pt x="124420" y="1381125"/>
                </a:lnTo>
                <a:cubicBezTo>
                  <a:pt x="85977" y="1392658"/>
                  <a:pt x="108317" y="1390650"/>
                  <a:pt x="76795" y="1390650"/>
                </a:cubicBezTo>
              </a:path>
            </a:pathLst>
          </a:custGeom>
          <a:noFill/>
          <a:ln w="38100">
            <a:solidFill>
              <a:srgbClr val="C31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9A94F1-070F-4B78-BF43-3027143F4722}"/>
              </a:ext>
            </a:extLst>
          </p:cNvPr>
          <p:cNvSpPr txBox="1"/>
          <p:nvPr/>
        </p:nvSpPr>
        <p:spPr>
          <a:xfrm>
            <a:off x="4906550" y="1401549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80B99E-D8B9-4C13-8888-47762A4AF072}"/>
              </a:ext>
            </a:extLst>
          </p:cNvPr>
          <p:cNvSpPr txBox="1"/>
          <p:nvPr/>
        </p:nvSpPr>
        <p:spPr>
          <a:xfrm>
            <a:off x="6232883" y="139915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B539CF-2424-4C80-B2C8-7E79DEF2D866}"/>
              </a:ext>
            </a:extLst>
          </p:cNvPr>
          <p:cNvCxnSpPr>
            <a:cxnSpLocks/>
          </p:cNvCxnSpPr>
          <p:nvPr/>
        </p:nvCxnSpPr>
        <p:spPr>
          <a:xfrm>
            <a:off x="5278356" y="2583095"/>
            <a:ext cx="528084" cy="578228"/>
          </a:xfrm>
          <a:prstGeom prst="straightConnector1">
            <a:avLst/>
          </a:prstGeom>
          <a:ln w="57150">
            <a:solidFill>
              <a:srgbClr val="009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A9CECF6-D184-410A-84EA-DC91513EAE22}"/>
              </a:ext>
            </a:extLst>
          </p:cNvPr>
          <p:cNvCxnSpPr>
            <a:cxnSpLocks/>
          </p:cNvCxnSpPr>
          <p:nvPr/>
        </p:nvCxnSpPr>
        <p:spPr>
          <a:xfrm flipH="1">
            <a:off x="6429906" y="2499577"/>
            <a:ext cx="471714" cy="646512"/>
          </a:xfrm>
          <a:prstGeom prst="straightConnector1">
            <a:avLst/>
          </a:prstGeom>
          <a:ln w="57150">
            <a:solidFill>
              <a:srgbClr val="C31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래픽 60" descr="문서">
            <a:extLst>
              <a:ext uri="{FF2B5EF4-FFF2-40B4-BE49-F238E27FC236}">
                <a16:creationId xmlns:a16="http://schemas.microsoft.com/office/drawing/2014/main" id="{CCD71F55-9196-46CC-A4B8-52F58EBDB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6636" y="4578093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654B6B3-3E9A-41FA-895A-6A8C4B9375E7}"/>
              </a:ext>
            </a:extLst>
          </p:cNvPr>
          <p:cNvSpPr txBox="1"/>
          <p:nvPr/>
        </p:nvSpPr>
        <p:spPr>
          <a:xfrm>
            <a:off x="3443653" y="5390706"/>
            <a:ext cx="120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7F8489-453D-4ADF-A3A3-869E97FF9445}"/>
              </a:ext>
            </a:extLst>
          </p:cNvPr>
          <p:cNvSpPr txBox="1"/>
          <p:nvPr/>
        </p:nvSpPr>
        <p:spPr>
          <a:xfrm>
            <a:off x="7375246" y="597126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D83485-E1C3-45B2-8334-4885FFF8A386}"/>
              </a:ext>
            </a:extLst>
          </p:cNvPr>
          <p:cNvSpPr txBox="1"/>
          <p:nvPr/>
        </p:nvSpPr>
        <p:spPr>
          <a:xfrm>
            <a:off x="4389971" y="595455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Block 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3C80D7B-3A22-4652-919F-04E4554B5488}"/>
              </a:ext>
            </a:extLst>
          </p:cNvPr>
          <p:cNvCxnSpPr>
            <a:cxnSpLocks/>
            <a:stCxn id="67" idx="0"/>
            <a:endCxn id="34" idx="2"/>
          </p:cNvCxnSpPr>
          <p:nvPr/>
        </p:nvCxnSpPr>
        <p:spPr>
          <a:xfrm flipV="1">
            <a:off x="4834164" y="5302554"/>
            <a:ext cx="99031" cy="6519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2B4ABEF-F888-4604-AAB9-8302062D8F69}"/>
              </a:ext>
            </a:extLst>
          </p:cNvPr>
          <p:cNvCxnSpPr>
            <a:cxnSpLocks/>
            <a:stCxn id="66" idx="0"/>
            <a:endCxn id="41" idx="2"/>
          </p:cNvCxnSpPr>
          <p:nvPr/>
        </p:nvCxnSpPr>
        <p:spPr>
          <a:xfrm flipH="1" flipV="1">
            <a:off x="7633828" y="5299464"/>
            <a:ext cx="185611" cy="671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7D9A0A-2EEF-4E56-846D-C36799AFDAC4}"/>
              </a:ext>
            </a:extLst>
          </p:cNvPr>
          <p:cNvGrpSpPr/>
          <p:nvPr/>
        </p:nvGrpSpPr>
        <p:grpSpPr>
          <a:xfrm>
            <a:off x="308550" y="2526236"/>
            <a:ext cx="4574170" cy="1631216"/>
            <a:chOff x="308550" y="2526236"/>
            <a:chExt cx="4574170" cy="16312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56FC96-3D82-4870-9AD2-B6ED1CEB27AF}"/>
                </a:ext>
              </a:extLst>
            </p:cNvPr>
            <p:cNvSpPr txBox="1"/>
            <p:nvPr/>
          </p:nvSpPr>
          <p:spPr>
            <a:xfrm>
              <a:off x="308550" y="2526236"/>
              <a:ext cx="2872128" cy="16312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1.</a:t>
              </a:r>
            </a:p>
            <a:p>
              <a:pPr algn="ctr"/>
              <a:r>
                <a:rPr lang="en-US" altLang="ko-KR" sz="2000" b="1" dirty="0"/>
                <a:t>High Software overheads</a:t>
              </a:r>
            </a:p>
            <a:p>
              <a:pPr algn="ctr"/>
              <a:r>
                <a:rPr lang="en-US" altLang="ko-KR" sz="2000" dirty="0"/>
                <a:t>(system call for performing I/O, 1-4</a:t>
              </a:r>
              <a:r>
                <a:rPr lang="el-GR" altLang="ko-KR" sz="2000" dirty="0"/>
                <a:t>μ</a:t>
              </a:r>
              <a:r>
                <a:rPr lang="en-US" altLang="ko-KR" sz="2000" dirty="0"/>
                <a:t>s)</a:t>
              </a:r>
              <a:endParaRPr lang="ko-KR" altLang="en-US" sz="2000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7AC29B4-692F-4AED-B95D-10EEDC13297D}"/>
                </a:ext>
              </a:extLst>
            </p:cNvPr>
            <p:cNvCxnSpPr>
              <a:cxnSpLocks/>
              <a:stCxn id="89" idx="2"/>
              <a:endCxn id="18" idx="3"/>
            </p:cNvCxnSpPr>
            <p:nvPr/>
          </p:nvCxnSpPr>
          <p:spPr>
            <a:xfrm flipH="1">
              <a:off x="3180678" y="2922851"/>
              <a:ext cx="1702042" cy="418993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B7C6F77-72A4-4C30-BB66-0744F6088A27}"/>
              </a:ext>
            </a:extLst>
          </p:cNvPr>
          <p:cNvGrpSpPr/>
          <p:nvPr/>
        </p:nvGrpSpPr>
        <p:grpSpPr>
          <a:xfrm>
            <a:off x="7375246" y="3385896"/>
            <a:ext cx="4726467" cy="1323439"/>
            <a:chOff x="7375246" y="3385896"/>
            <a:chExt cx="4726467" cy="13234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95DCC2-B9D2-4D16-B5D6-F471A574ABB0}"/>
                </a:ext>
              </a:extLst>
            </p:cNvPr>
            <p:cNvSpPr txBox="1"/>
            <p:nvPr/>
          </p:nvSpPr>
          <p:spPr>
            <a:xfrm>
              <a:off x="8062415" y="3385896"/>
              <a:ext cx="4039298" cy="1323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1143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/>
                <a:t>2.</a:t>
              </a:r>
            </a:p>
            <a:p>
              <a:pPr algn="ctr"/>
              <a:r>
                <a:rPr lang="en-US" altLang="ko-KR" sz="2000" b="1" dirty="0"/>
                <a:t>Non-scalable concurrent access</a:t>
              </a:r>
            </a:p>
            <a:p>
              <a:pPr algn="ctr"/>
              <a:r>
                <a:rPr lang="en-US" altLang="ko-KR" sz="2000" dirty="0"/>
                <a:t>when accessing disjoint block</a:t>
              </a:r>
            </a:p>
            <a:p>
              <a:pPr algn="ctr"/>
              <a:r>
                <a:rPr lang="en-US" altLang="ko-KR" sz="2000" dirty="0"/>
                <a:t>(e.g. </a:t>
              </a:r>
              <a:r>
                <a:rPr lang="en-US" altLang="ko-KR" sz="2000" dirty="0" err="1"/>
                <a:t>inode</a:t>
              </a:r>
              <a:r>
                <a:rPr lang="en-US" altLang="ko-KR" sz="2000" dirty="0"/>
                <a:t>-level </a:t>
              </a:r>
              <a:r>
                <a:rPr lang="en-US" altLang="ko-KR" sz="2000" dirty="0" err="1"/>
                <a:t>rw</a:t>
              </a:r>
              <a:r>
                <a:rPr lang="en-US" altLang="ko-KR" sz="2000" dirty="0"/>
                <a:t> lock)</a:t>
              </a:r>
              <a:endParaRPr lang="ko-KR" altLang="en-US" sz="20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0D644F3-2D9A-439B-B156-FC3A8F2658FE}"/>
                </a:ext>
              </a:extLst>
            </p:cNvPr>
            <p:cNvCxnSpPr>
              <a:cxnSpLocks/>
              <a:stCxn id="20" idx="1"/>
              <a:endCxn id="94" idx="6"/>
            </p:cNvCxnSpPr>
            <p:nvPr/>
          </p:nvCxnSpPr>
          <p:spPr>
            <a:xfrm flipH="1">
              <a:off x="7375246" y="4047616"/>
              <a:ext cx="687169" cy="114530"/>
            </a:xfrm>
            <a:prstGeom prst="line">
              <a:avLst/>
            </a:prstGeom>
            <a:ln w="28575">
              <a:solidFill>
                <a:srgbClr val="C11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62E5F572-EEC7-4A2A-981E-E56673561475}"/>
              </a:ext>
            </a:extLst>
          </p:cNvPr>
          <p:cNvSpPr/>
          <p:nvPr/>
        </p:nvSpPr>
        <p:spPr>
          <a:xfrm>
            <a:off x="4882720" y="2711282"/>
            <a:ext cx="2379803" cy="423138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9880C900-D1B4-40FA-959C-4E8A6F6C0E87}"/>
              </a:ext>
            </a:extLst>
          </p:cNvPr>
          <p:cNvSpPr/>
          <p:nvPr/>
        </p:nvSpPr>
        <p:spPr>
          <a:xfrm>
            <a:off x="6547800" y="3746199"/>
            <a:ext cx="827446" cy="831894"/>
          </a:xfrm>
          <a:prstGeom prst="ellipse">
            <a:avLst/>
          </a:prstGeom>
          <a:noFill/>
          <a:ln w="28575">
            <a:solidFill>
              <a:srgbClr val="C11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B98B7DF-FC11-49F2-9F10-6ABEBDB350CE}"/>
              </a:ext>
            </a:extLst>
          </p:cNvPr>
          <p:cNvSpPr txBox="1"/>
          <p:nvPr/>
        </p:nvSpPr>
        <p:spPr>
          <a:xfrm>
            <a:off x="1464827" y="1852982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968BF7-0915-431F-83EC-A81A1BB09B6F}"/>
              </a:ext>
            </a:extLst>
          </p:cNvPr>
          <p:cNvSpPr txBox="1"/>
          <p:nvPr/>
        </p:nvSpPr>
        <p:spPr>
          <a:xfrm>
            <a:off x="7123301" y="1845954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write(</a:t>
            </a:r>
            <a:r>
              <a:rPr lang="en-US" altLang="ko-KR" dirty="0" err="1">
                <a:latin typeface="Consolas" panose="020B0609020204030204" pitchFamily="49" charset="0"/>
              </a:rPr>
              <a:t>shared_file</a:t>
            </a:r>
            <a:r>
              <a:rPr lang="en-US" altLang="ko-KR" dirty="0">
                <a:latin typeface="Consolas" panose="020B0609020204030204" pitchFamily="49" charset="0"/>
              </a:rPr>
              <a:t>, Block N)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F775CB4-7344-49AA-915B-7B9AA61DE120}"/>
              </a:ext>
            </a:extLst>
          </p:cNvPr>
          <p:cNvSpPr txBox="1"/>
          <p:nvPr/>
        </p:nvSpPr>
        <p:spPr>
          <a:xfrm>
            <a:off x="5068699" y="6398564"/>
            <a:ext cx="2269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General File System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218118" y="801030"/>
            <a:ext cx="115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What is the impact of host configuration such as storage bandwidth, device-CPU frequency, and PCIe latency?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C7E05-1333-4696-8AA3-561A3F1C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8" y="1709816"/>
            <a:ext cx="11771086" cy="42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24518" y="5364200"/>
            <a:ext cx="11567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Although </a:t>
            </a:r>
            <a:r>
              <a:rPr lang="en-US" altLang="ko-KR" sz="1600" dirty="0" err="1"/>
              <a:t>CrossFS</a:t>
            </a:r>
            <a:r>
              <a:rPr lang="en-US" altLang="ko-KR" sz="1600" dirty="0"/>
              <a:t> adds a commit barrier to all FD-queues of an </a:t>
            </a:r>
            <a:r>
              <a:rPr lang="en-US" altLang="ko-KR" sz="1600" dirty="0" err="1"/>
              <a:t>inode</a:t>
            </a:r>
            <a:r>
              <a:rPr lang="en-US" altLang="ko-KR" sz="1600" dirty="0"/>
              <a:t>, device-CPUs can concurrently dispatch requests across FD-queues without synchronizing until the barrier completion.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Additionally, </a:t>
            </a:r>
            <a:r>
              <a:rPr lang="en-US" altLang="ko-KR" sz="1600" dirty="0" err="1"/>
              <a:t>CrossFS</a:t>
            </a:r>
            <a:r>
              <a:rPr lang="en-US" altLang="ko-KR" sz="1600" dirty="0"/>
              <a:t> avoids system call cost for both </a:t>
            </a:r>
            <a:r>
              <a:rPr lang="en-US" altLang="ko-KR" sz="1600" dirty="0" err="1"/>
              <a:t>fsync</a:t>
            </a:r>
            <a:r>
              <a:rPr lang="en-US" altLang="ko-KR" sz="1600" dirty="0"/>
              <a:t> and write operations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38474-55AC-4546-A541-5DC54749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15" y="1062913"/>
            <a:ext cx="5570649" cy="40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Appendix. 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B42D6-A08C-4358-BD5E-4BE18B9CA0DD}"/>
              </a:ext>
            </a:extLst>
          </p:cNvPr>
          <p:cNvSpPr txBox="1"/>
          <p:nvPr/>
        </p:nvSpPr>
        <p:spPr>
          <a:xfrm>
            <a:off x="624518" y="5364200"/>
            <a:ext cx="1156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Scalability</a:t>
            </a:r>
            <a:r>
              <a:rPr lang="ko-KR" altLang="en-US" sz="1600" dirty="0"/>
              <a:t> </a:t>
            </a:r>
            <a:r>
              <a:rPr lang="en-US" altLang="ko-KR" sz="1600" dirty="0"/>
              <a:t>design</a:t>
            </a:r>
            <a:r>
              <a:rPr lang="ko-KR" altLang="en-US" sz="1600" dirty="0"/>
              <a:t> </a:t>
            </a:r>
            <a:r>
              <a:rPr lang="en-US" altLang="ko-KR" sz="1600" dirty="0"/>
              <a:t>: coarse-grain </a:t>
            </a:r>
            <a:r>
              <a:rPr lang="en-US" altLang="ko-KR" sz="1600" dirty="0" err="1"/>
              <a:t>inode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-lock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sym typeface="Wingdings" panose="05000000000000000000" pitchFamily="2" charset="2"/>
              </a:rPr>
              <a:t>inode</a:t>
            </a:r>
            <a:r>
              <a:rPr lang="en-US" altLang="ko-KR" sz="1600" dirty="0">
                <a:sym typeface="Wingdings" panose="05000000000000000000" pitchFamily="2" charset="2"/>
              </a:rPr>
              <a:t>-level lock with fine grain FD-queue</a:t>
            </a:r>
            <a:endParaRPr lang="en-US" altLang="ko-KR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Kernel Bypass </a:t>
            </a:r>
            <a:r>
              <a:rPr lang="en-US" altLang="ko-KR" sz="1600"/>
              <a:t>: VFS </a:t>
            </a: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ko-KR" altLang="en-US" sz="1600" dirty="0"/>
              <a:t> </a:t>
            </a:r>
            <a:r>
              <a:rPr lang="en-US" altLang="ko-KR" sz="1600" dirty="0"/>
              <a:t>No VFS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314F2-0FD5-4589-8426-1D1680AF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73" y="1008151"/>
            <a:ext cx="7152253" cy="41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A0F9C908-20C0-4285-AD55-71973B000F3D}"/>
              </a:ext>
            </a:extLst>
          </p:cNvPr>
          <p:cNvSpPr txBox="1"/>
          <p:nvPr/>
        </p:nvSpPr>
        <p:spPr>
          <a:xfrm>
            <a:off x="6138634" y="3403686"/>
            <a:ext cx="514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In storage computing, The choice of implementation today*  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515C75-258D-48CC-9417-DEEDAAB9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719666"/>
            <a:ext cx="6500648" cy="262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Background &amp;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32E788-805C-4B90-8E92-EE3FF6869C14}"/>
              </a:ext>
            </a:extLst>
          </p:cNvPr>
          <p:cNvSpPr txBox="1"/>
          <p:nvPr/>
        </p:nvSpPr>
        <p:spPr>
          <a:xfrm>
            <a:off x="6391010" y="4499244"/>
            <a:ext cx="4669815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C1143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3.</a:t>
            </a:r>
          </a:p>
          <a:p>
            <a:pPr algn="ctr"/>
            <a:r>
              <a:rPr lang="en-US" altLang="ko-KR" sz="2000" b="1" dirty="0"/>
              <a:t>Lack support for leveraging host and device-level compute</a:t>
            </a:r>
          </a:p>
          <a:p>
            <a:pPr algn="ctr"/>
            <a:r>
              <a:rPr lang="en-US" altLang="ko-KR" sz="2000" dirty="0"/>
              <a:t>(Host CPU are fast, but low utilization for processing I/O request )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9AEFFB-2A52-4D78-9DD5-A536B6BFB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45" y="3818489"/>
            <a:ext cx="4191585" cy="2238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29BEE3E-00DC-490C-AA67-E205C10B152A}"/>
              </a:ext>
            </a:extLst>
          </p:cNvPr>
          <p:cNvSpPr txBox="1"/>
          <p:nvPr/>
        </p:nvSpPr>
        <p:spPr>
          <a:xfrm>
            <a:off x="324148" y="6077036"/>
            <a:ext cx="51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*A Comparison of In-Storage Processing Architectures and Technologies, Jérôme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Gaysse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, 2018 SDC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A2BFB86-A6BA-4A47-BB05-05499661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35" y="721223"/>
            <a:ext cx="4220736" cy="2618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7EBF88D-A2F6-487E-A4FA-A8A19A46685E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7099300" y="2863850"/>
            <a:ext cx="1626618" cy="163539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2C61E49-D338-49A4-B453-36FF1B7E2719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8725918" y="2830300"/>
            <a:ext cx="0" cy="1668944"/>
          </a:xfrm>
          <a:prstGeom prst="straightConnector1">
            <a:avLst/>
          </a:prstGeom>
          <a:ln w="28575">
            <a:solidFill>
              <a:srgbClr val="C11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FD718EF-7305-42DE-88DA-2F423C42B0BA}"/>
              </a:ext>
            </a:extLst>
          </p:cNvPr>
          <p:cNvSpPr txBox="1"/>
          <p:nvPr/>
        </p:nvSpPr>
        <p:spPr>
          <a:xfrm>
            <a:off x="631322" y="3348971"/>
            <a:ext cx="436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Trend of Modern Storage Devices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5902147" y="693947"/>
            <a:ext cx="620095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083486"/>
                </a:solidFill>
              </a:rPr>
              <a:t>Poor concurrent access 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Applications must ‘trap’ into an 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Inode</a:t>
            </a:r>
            <a:r>
              <a:rPr lang="en-US" altLang="ko-KR" sz="2400" dirty="0"/>
              <a:t>-centric design limit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Lack of synergistic design : combined use of host and device resource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97A399-75E5-4068-AD2E-99F5941E79FB}"/>
              </a:ext>
            </a:extLst>
          </p:cNvPr>
          <p:cNvGrpSpPr/>
          <p:nvPr/>
        </p:nvGrpSpPr>
        <p:grpSpPr>
          <a:xfrm>
            <a:off x="353026" y="630273"/>
            <a:ext cx="5549121" cy="6205174"/>
            <a:chOff x="638629" y="630273"/>
            <a:chExt cx="5549121" cy="6205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474CB9-A9E1-48FC-A8AB-D0FB51B5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29" y="630273"/>
              <a:ext cx="5549121" cy="62051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E665A-218E-4D5F-987B-C6B572CBFB43}"/>
                </a:ext>
              </a:extLst>
            </p:cNvPr>
            <p:cNvSpPr txBox="1"/>
            <p:nvPr/>
          </p:nvSpPr>
          <p:spPr>
            <a:xfrm>
              <a:off x="990876" y="5067062"/>
              <a:ext cx="116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Ext4-DAX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80A5D-0D79-4768-A275-95C8CE11A71A}"/>
                </a:ext>
              </a:extLst>
            </p:cNvPr>
            <p:cNvSpPr txBox="1"/>
            <p:nvPr/>
          </p:nvSpPr>
          <p:spPr>
            <a:xfrm>
              <a:off x="3038167" y="515278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Strata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9D766-ECFD-4649-B7F6-1FDD484A8A31}"/>
                </a:ext>
              </a:extLst>
            </p:cNvPr>
            <p:cNvSpPr txBox="1"/>
            <p:nvPr/>
          </p:nvSpPr>
          <p:spPr>
            <a:xfrm>
              <a:off x="4563192" y="5067062"/>
              <a:ext cx="1548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DevFS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73E06A-73A4-49C2-BAA8-6FADD0E5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00134"/>
            <a:ext cx="9103011" cy="4766249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E2176-11F6-4841-8076-87313FA27BA5}"/>
              </a:ext>
            </a:extLst>
          </p:cNvPr>
          <p:cNvSpPr/>
          <p:nvPr/>
        </p:nvSpPr>
        <p:spPr>
          <a:xfrm>
            <a:off x="86146" y="2395835"/>
            <a:ext cx="190545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call,trap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  <a:endParaRPr lang="en-US" altLang="ko-KR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19D1E2-E183-4743-B23F-113EC462222B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151525" cy="51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5F52AA-0914-4E01-AA34-9F5DFC34AEA2}"/>
              </a:ext>
            </a:extLst>
          </p:cNvPr>
          <p:cNvCxnSpPr>
            <a:cxnSpLocks/>
          </p:cNvCxnSpPr>
          <p:nvPr/>
        </p:nvCxnSpPr>
        <p:spPr>
          <a:xfrm>
            <a:off x="1991600" y="2765167"/>
            <a:ext cx="4856875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826368-8693-408F-8CDA-F23C92B670EB}"/>
              </a:ext>
            </a:extLst>
          </p:cNvPr>
          <p:cNvSpPr/>
          <p:nvPr/>
        </p:nvSpPr>
        <p:spPr>
          <a:xfrm>
            <a:off x="9325850" y="653803"/>
            <a:ext cx="27432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Doesn’t exploit powerful host CPU at all</a:t>
            </a:r>
            <a:endParaRPr lang="en-US" altLang="ko-KR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8E707B-1615-4A57-A53B-AC524401F4D7}"/>
              </a:ext>
            </a:extLst>
          </p:cNvPr>
          <p:cNvCxnSpPr>
            <a:cxnSpLocks/>
          </p:cNvCxnSpPr>
          <p:nvPr/>
        </p:nvCxnSpPr>
        <p:spPr>
          <a:xfrm flipH="1">
            <a:off x="10439400" y="1300134"/>
            <a:ext cx="416211" cy="414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5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69D5D7-40A1-4A34-A693-885E4D2B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32" y="1253444"/>
            <a:ext cx="8763950" cy="50163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3C2008-2A04-40B1-9CCB-E6840B7C4930}"/>
              </a:ext>
            </a:extLst>
          </p:cNvPr>
          <p:cNvSpPr/>
          <p:nvPr/>
        </p:nvSpPr>
        <p:spPr>
          <a:xfrm>
            <a:off x="5267746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E1E5F-8EEC-434F-ACD3-EDFC29EB1B9D}"/>
              </a:ext>
            </a:extLst>
          </p:cNvPr>
          <p:cNvSpPr/>
          <p:nvPr/>
        </p:nvSpPr>
        <p:spPr>
          <a:xfrm>
            <a:off x="61950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81A9D-C230-430B-97E9-CD5D19E70DAB}"/>
              </a:ext>
            </a:extLst>
          </p:cNvPr>
          <p:cNvSpPr/>
          <p:nvPr/>
        </p:nvSpPr>
        <p:spPr>
          <a:xfrm>
            <a:off x="7185660" y="4248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D8C7B0-2BF1-4A81-82CF-192CC455E892}"/>
              </a:ext>
            </a:extLst>
          </p:cNvPr>
          <p:cNvSpPr/>
          <p:nvPr/>
        </p:nvSpPr>
        <p:spPr>
          <a:xfrm>
            <a:off x="8077200" y="4248149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5267-D5AF-449D-884E-86BEE74766A1}"/>
              </a:ext>
            </a:extLst>
          </p:cNvPr>
          <p:cNvSpPr/>
          <p:nvPr/>
        </p:nvSpPr>
        <p:spPr>
          <a:xfrm>
            <a:off x="5293253" y="4895222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E9B9C-29AB-4EB0-BFC1-117749FDC07B}"/>
              </a:ext>
            </a:extLst>
          </p:cNvPr>
          <p:cNvSpPr/>
          <p:nvPr/>
        </p:nvSpPr>
        <p:spPr>
          <a:xfrm>
            <a:off x="61950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CA629-A5DD-4251-8268-B69DDBE42555}"/>
              </a:ext>
            </a:extLst>
          </p:cNvPr>
          <p:cNvSpPr/>
          <p:nvPr/>
        </p:nvSpPr>
        <p:spPr>
          <a:xfrm>
            <a:off x="7185660" y="489522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0132F6-975E-4456-A0EE-73994574125F}"/>
              </a:ext>
            </a:extLst>
          </p:cNvPr>
          <p:cNvSpPr/>
          <p:nvPr/>
        </p:nvSpPr>
        <p:spPr>
          <a:xfrm>
            <a:off x="8033088" y="489522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C0F52-92CA-48B6-BBC5-C4B50F33B858}"/>
              </a:ext>
            </a:extLst>
          </p:cNvPr>
          <p:cNvGrpSpPr/>
          <p:nvPr/>
        </p:nvGrpSpPr>
        <p:grpSpPr>
          <a:xfrm>
            <a:off x="1713930" y="4248149"/>
            <a:ext cx="8999542" cy="2021631"/>
            <a:chOff x="1713930" y="4248149"/>
            <a:chExt cx="8999542" cy="20216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D48F1A-2B48-4E4D-96B6-203022B1B43F}"/>
                </a:ext>
              </a:extLst>
            </p:cNvPr>
            <p:cNvSpPr/>
            <p:nvPr/>
          </p:nvSpPr>
          <p:spPr>
            <a:xfrm>
              <a:off x="1713930" y="5472113"/>
              <a:ext cx="7361489" cy="79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05A2CA-BE1C-47FD-AD28-62D35657D42D}"/>
                </a:ext>
              </a:extLst>
            </p:cNvPr>
            <p:cNvSpPr/>
            <p:nvPr/>
          </p:nvSpPr>
          <p:spPr>
            <a:xfrm>
              <a:off x="8934895" y="4248149"/>
              <a:ext cx="1778577" cy="171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F28FD1-FA70-4D54-8C76-F5DC6B4392D1}"/>
              </a:ext>
            </a:extLst>
          </p:cNvPr>
          <p:cNvSpPr/>
          <p:nvPr/>
        </p:nvSpPr>
        <p:spPr>
          <a:xfrm>
            <a:off x="5259408" y="3636168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78C1BF-960E-4F1A-AD92-928A42CB1028}"/>
              </a:ext>
            </a:extLst>
          </p:cNvPr>
          <p:cNvSpPr/>
          <p:nvPr/>
        </p:nvSpPr>
        <p:spPr>
          <a:xfrm>
            <a:off x="61509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6653A-E151-4E92-B132-458C177107A3}"/>
              </a:ext>
            </a:extLst>
          </p:cNvPr>
          <p:cNvSpPr/>
          <p:nvPr/>
        </p:nvSpPr>
        <p:spPr>
          <a:xfrm>
            <a:off x="7141548" y="3653151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4776D4-9DCF-4831-815A-07DCF519C6C8}"/>
              </a:ext>
            </a:extLst>
          </p:cNvPr>
          <p:cNvSpPr/>
          <p:nvPr/>
        </p:nvSpPr>
        <p:spPr>
          <a:xfrm>
            <a:off x="8033088" y="3653150"/>
            <a:ext cx="599654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7175491" y="1602445"/>
            <a:ext cx="3797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design FS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8F0F5D-6B21-40BD-BA5D-A3F105E0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E8ACFE-1BF9-4796-8FA7-2F0323C3D5CB}"/>
              </a:ext>
            </a:extLst>
          </p:cNvPr>
          <p:cNvSpPr/>
          <p:nvPr/>
        </p:nvSpPr>
        <p:spPr>
          <a:xfrm>
            <a:off x="901289" y="1709822"/>
            <a:ext cx="4318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improvement?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86CCD-1044-4628-AE35-1C43950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" y="2361131"/>
            <a:ext cx="5182952" cy="350451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7532C-3539-4CAF-AEEE-6A7E78D0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65" y="2310331"/>
            <a:ext cx="5410474" cy="362549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63500" sx="1000" sy="1000" algn="ctr" rotWithShape="0">
              <a:srgbClr val="000000">
                <a:alpha val="97000"/>
              </a:srgb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94977F-18CC-4B2F-AD88-6E1736F21E8B}"/>
              </a:ext>
            </a:extLst>
          </p:cNvPr>
          <p:cNvSpPr/>
          <p:nvPr/>
        </p:nvSpPr>
        <p:spPr>
          <a:xfrm>
            <a:off x="105196" y="703987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083486"/>
                </a:solidFill>
              </a:rPr>
              <a:t>Designs a synergistic design across the user, the kernel, and the firmware layers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Evaluation (1/2)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299162" y="1201063"/>
            <a:ext cx="53376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Concurrent Read Throughput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2DE4B5-A4FD-41C6-960F-076137B4A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9"/>
          <a:stretch/>
        </p:blipFill>
        <p:spPr>
          <a:xfrm>
            <a:off x="364673" y="2505552"/>
            <a:ext cx="5731328" cy="255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6982B-80B0-4C24-B57B-14083593AB5F}"/>
              </a:ext>
            </a:extLst>
          </p:cNvPr>
          <p:cNvSpPr txBox="1"/>
          <p:nvPr/>
        </p:nvSpPr>
        <p:spPr>
          <a:xfrm>
            <a:off x="6039562" y="1502886"/>
            <a:ext cx="597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Sharing across Reader and Writer Threads</a:t>
            </a:r>
          </a:p>
          <a:p>
            <a:pPr algn="ctr"/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Ext4-DAX, Strata,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DevFS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just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read performance does not scale even when accessing disjoint blocks, mainly due to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inode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-level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rw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-lock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078A9-B5EA-449C-9DFF-5F96097C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66" y="3784513"/>
            <a:ext cx="5670468" cy="278129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BF80A0B7-08FE-4F3A-94C4-678FC49D7524}"/>
              </a:ext>
            </a:extLst>
          </p:cNvPr>
          <p:cNvSpPr/>
          <p:nvPr/>
        </p:nvSpPr>
        <p:spPr>
          <a:xfrm>
            <a:off x="5918200" y="1308100"/>
            <a:ext cx="6096000" cy="1866900"/>
          </a:xfrm>
          <a:prstGeom prst="wedgeRectCallout">
            <a:avLst>
              <a:gd name="adj1" fmla="val -46875"/>
              <a:gd name="adj2" fmla="val 7066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40125-DC88-4D05-A7C1-67CFA2DA918F}"/>
              </a:ext>
            </a:extLst>
          </p:cNvPr>
          <p:cNvSpPr txBox="1"/>
          <p:nvPr/>
        </p:nvSpPr>
        <p:spPr>
          <a:xfrm>
            <a:off x="1341568" y="5106079"/>
            <a:ext cx="377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Aggregated read throughput when there are 4-concurrent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writter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62CBA2-CB75-4903-97D0-B55D33086229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66be011d-2328-4583-a291-349f9c82bad5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12546</TotalTime>
  <Words>2064</Words>
  <Application>Microsoft Office PowerPoint</Application>
  <PresentationFormat>와이드스크린</PresentationFormat>
  <Paragraphs>356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맑은 고딕</vt:lpstr>
      <vt:lpstr>Arial</vt:lpstr>
      <vt:lpstr>Calibri</vt:lpstr>
      <vt:lpstr>Cambria Math</vt:lpstr>
      <vt:lpstr>Consolas</vt:lpstr>
      <vt:lpstr>Tahoma</vt:lpstr>
      <vt:lpstr>Wingdings</vt:lpstr>
      <vt:lpstr>Office 테마</vt:lpstr>
      <vt:lpstr>CrossFS: A Cross-layered Direct-Access File System</vt:lpstr>
      <vt:lpstr>PowerPoint 프레젠테이션</vt:lpstr>
      <vt:lpstr>1. Background &amp; Introduction</vt:lpstr>
      <vt:lpstr>1. Background &amp; Introduction</vt:lpstr>
      <vt:lpstr>2. Motivation</vt:lpstr>
      <vt:lpstr>2. Motivation</vt:lpstr>
      <vt:lpstr>2. Motivation</vt:lpstr>
      <vt:lpstr>PowerPoint 프레젠테이션</vt:lpstr>
      <vt:lpstr>3. Evaluation (1/2)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4. Design</vt:lpstr>
      <vt:lpstr>5. Evaluation</vt:lpstr>
      <vt:lpstr>4. Design</vt:lpstr>
      <vt:lpstr>4. Design</vt:lpstr>
      <vt:lpstr>4. Design</vt:lpstr>
      <vt:lpstr>4. Design</vt:lpstr>
      <vt:lpstr>4. Design</vt:lpstr>
      <vt:lpstr>6. Conclusion</vt:lpstr>
      <vt:lpstr>CrossFS: A Cross-layered Direct-Access File System</vt:lpstr>
      <vt:lpstr>Appendix. 5. Evaluation</vt:lpstr>
      <vt:lpstr>Appendix. 5. Evaluation</vt:lpstr>
      <vt:lpstr>Appendix. 5. Evaluation</vt:lpstr>
      <vt:lpstr>Appendix. 5.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송인호</dc:creator>
  <cp:lastModifiedBy>송 인호</cp:lastModifiedBy>
  <cp:revision>374</cp:revision>
  <cp:lastPrinted>2020-08-08T02:56:56Z</cp:lastPrinted>
  <dcterms:created xsi:type="dcterms:W3CDTF">2019-06-24T08:20:15Z</dcterms:created>
  <dcterms:modified xsi:type="dcterms:W3CDTF">2021-02-02T07:43:48Z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